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webextensions/webextension1.xml" ContentType="application/vnd.ms-office.webextension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4"/>
  </p:sldMasterIdLst>
  <p:sldIdLst>
    <p:sldId id="256" r:id="rId5"/>
    <p:sldId id="258" r:id="rId6"/>
    <p:sldId id="260" r:id="rId7"/>
    <p:sldId id="266" r:id="rId8"/>
    <p:sldId id="261" r:id="rId9"/>
    <p:sldId id="270" r:id="rId10"/>
    <p:sldId id="269" r:id="rId11"/>
    <p:sldId id="267" r:id="rId12"/>
    <p:sldId id="25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38A029-D19A-4FDF-853E-0EE34BBD8B7B}" v="986" dt="2020-01-27T17:37:51.9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898" y="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050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401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8280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dirty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505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991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81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687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256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311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1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532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462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005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microsoft.com/office/2011/relationships/webextension" Target="../webextensions/webextension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www.youtube.com/watch?v=YQtIoSVLWXU&amp;t=41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425" y="1059341"/>
            <a:ext cx="3848100" cy="2254250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hr-HR" sz="4400" b="1">
                <a:solidFill>
                  <a:schemeClr val="bg1"/>
                </a:solidFill>
                <a:latin typeface="Calibri"/>
                <a:cs typeface="Calibri Light"/>
              </a:rPr>
              <a:t>Predstavljanje tableta</a:t>
            </a:r>
            <a:br>
              <a:rPr lang="hr-HR" sz="4400" b="1">
                <a:latin typeface="Calibri"/>
                <a:cs typeface="Calibri Light"/>
              </a:rPr>
            </a:br>
            <a:r>
              <a:rPr lang="hr-HR" sz="4400" b="1">
                <a:solidFill>
                  <a:schemeClr val="bg1"/>
                </a:solidFill>
                <a:latin typeface="Calibri"/>
                <a:cs typeface="Calibri Light"/>
              </a:rPr>
              <a:t>dobivenih u sklopu projekta</a:t>
            </a:r>
            <a:br>
              <a:rPr lang="hr-HR" sz="4400" b="1">
                <a:latin typeface="Calibri"/>
                <a:cs typeface="Calibri Light"/>
              </a:rPr>
            </a:br>
            <a:r>
              <a:rPr lang="hr-HR" sz="4400" b="1">
                <a:solidFill>
                  <a:schemeClr val="bg1"/>
                </a:solidFill>
                <a:latin typeface="Calibri"/>
                <a:cs typeface="Calibri Light"/>
              </a:rPr>
              <a:t>Škola za život</a:t>
            </a:r>
          </a:p>
        </p:txBody>
      </p:sp>
    </p:spTree>
    <p:extLst>
      <p:ext uri="{BB962C8B-B14F-4D97-AF65-F5344CB8AC3E}">
        <p14:creationId xmlns:p14="http://schemas.microsoft.com/office/powerpoint/2010/main" val="4141345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41BE5-63CB-44A9-84CF-D6FB9515B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>
                <a:ea typeface="+mj-lt"/>
                <a:cs typeface="+mj-lt"/>
              </a:rPr>
              <a:t>Javna nabava tableta</a:t>
            </a:r>
            <a:endParaRPr lang="hr-HR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3E01C-BC49-4013-A42E-121EACF5F7C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36713" y="1777646"/>
            <a:ext cx="11052313" cy="433988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b="1" dirty="0">
                <a:ea typeface="+mn-lt"/>
                <a:cs typeface="+mn-lt"/>
              </a:rPr>
              <a:t>Ministarstvo znanosti i obrazovanja </a:t>
            </a:r>
            <a:r>
              <a:rPr lang="hr-HR" dirty="0">
                <a:ea typeface="+mn-lt"/>
                <a:cs typeface="+mn-lt"/>
              </a:rPr>
              <a:t>nabavilo je </a:t>
            </a:r>
            <a:r>
              <a:rPr lang="hr-HR" dirty="0"/>
              <a:t>tablete za učenike</a:t>
            </a:r>
            <a:br>
              <a:rPr lang="hr-HR" dirty="0"/>
            </a:br>
            <a:r>
              <a:rPr lang="hr-HR" dirty="0"/>
              <a:t>petih, šestih, sedmih i osmih razreda koji će se koristiti u školskoj godini 2021./2022. u sklopu </a:t>
            </a:r>
            <a:br>
              <a:rPr lang="hr-HR" dirty="0"/>
            </a:br>
            <a:r>
              <a:rPr lang="hr-HR" dirty="0"/>
              <a:t>projekta</a:t>
            </a:r>
            <a:r>
              <a:rPr lang="hr-HR" dirty="0">
                <a:ea typeface="+mn-lt"/>
                <a:cs typeface="+mn-lt"/>
              </a:rPr>
              <a:t> </a:t>
            </a:r>
            <a:r>
              <a:rPr lang="hr-HR" b="1" dirty="0">
                <a:ea typeface="+mn-lt"/>
                <a:cs typeface="+mn-lt"/>
              </a:rPr>
              <a:t>Podrška provedbi Cjelovite </a:t>
            </a:r>
            <a:r>
              <a:rPr lang="hr-HR" b="1" dirty="0" err="1">
                <a:ea typeface="+mn-lt"/>
                <a:cs typeface="+mn-lt"/>
              </a:rPr>
              <a:t>kurikularne</a:t>
            </a:r>
            <a:r>
              <a:rPr lang="hr-HR" b="1" dirty="0">
                <a:ea typeface="+mn-lt"/>
                <a:cs typeface="+mn-lt"/>
              </a:rPr>
              <a:t> reforme Škola za život – faza II (</a:t>
            </a:r>
            <a:r>
              <a:rPr lang="hr-HR" b="1" dirty="0" err="1">
                <a:ea typeface="+mn-lt"/>
                <a:cs typeface="+mn-lt"/>
              </a:rPr>
              <a:t>CKR</a:t>
            </a:r>
            <a:r>
              <a:rPr lang="hr-HR" b="1" dirty="0">
                <a:ea typeface="+mn-lt"/>
                <a:cs typeface="+mn-lt"/>
              </a:rPr>
              <a:t> II) </a:t>
            </a:r>
            <a:r>
              <a:rPr lang="hr-HR" dirty="0">
                <a:ea typeface="+mn-lt"/>
                <a:cs typeface="+mn-lt"/>
              </a:rPr>
              <a:t>sufinanciranog u okviru </a:t>
            </a:r>
            <a:r>
              <a:rPr lang="hr-HR" b="1" dirty="0">
                <a:ea typeface="+mn-lt"/>
                <a:cs typeface="+mn-lt"/>
              </a:rPr>
              <a:t>Operativnog programa Učinkoviti ljudski potencijali 2014. – 2020. Europskog socijalnog fonda </a:t>
            </a:r>
            <a:endParaRPr lang="hr-HR" dirty="0">
              <a:ea typeface="+mn-lt"/>
              <a:cs typeface="+mn-lt"/>
            </a:endParaRPr>
          </a:p>
          <a:p>
            <a:r>
              <a:rPr lang="hr-HR" b="1" dirty="0">
                <a:ea typeface="+mn-lt"/>
                <a:cs typeface="+mn-lt"/>
              </a:rPr>
              <a:t>Središnji državni ured za središnju javnu nabavu</a:t>
            </a:r>
            <a:r>
              <a:rPr lang="hr-HR" dirty="0">
                <a:ea typeface="+mn-lt"/>
                <a:cs typeface="+mn-lt"/>
              </a:rPr>
              <a:t> </a:t>
            </a:r>
            <a:r>
              <a:rPr lang="hr-HR" dirty="0">
                <a:latin typeface="Calibri"/>
                <a:ea typeface="+mn-lt"/>
                <a:cs typeface="Calibri Light"/>
              </a:rPr>
              <a:t>proveo je javnu nabavu tableta </a:t>
            </a:r>
            <a:r>
              <a:rPr lang="hr-HR" dirty="0">
                <a:ea typeface="+mn-lt"/>
                <a:cs typeface="+mn-lt"/>
              </a:rPr>
              <a:t>u suradnji sa </a:t>
            </a:r>
            <a:r>
              <a:rPr lang="hr-HR" b="1" dirty="0">
                <a:ea typeface="+mn-lt"/>
                <a:cs typeface="+mn-lt"/>
              </a:rPr>
              <a:t>Središnjim državnim uredom za digitalno društvo</a:t>
            </a:r>
            <a:r>
              <a:rPr lang="hr-HR" dirty="0">
                <a:ea typeface="+mn-lt"/>
                <a:cs typeface="+mn-lt"/>
              </a:rPr>
              <a:t> i </a:t>
            </a:r>
            <a:r>
              <a:rPr lang="hr-HR" b="1" dirty="0">
                <a:ea typeface="+mn-lt"/>
                <a:cs typeface="+mn-lt"/>
              </a:rPr>
              <a:t>Ministarstvom znanosti i obrazovanja</a:t>
            </a:r>
            <a:r>
              <a:rPr lang="hr-HR" dirty="0">
                <a:ea typeface="+mn-lt"/>
                <a:cs typeface="+mn-lt"/>
              </a:rPr>
              <a:t>, u skladu s pravilima </a:t>
            </a:r>
            <a:r>
              <a:rPr lang="hr-HR" b="1" dirty="0">
                <a:ea typeface="+mn-lt"/>
                <a:cs typeface="+mn-lt"/>
              </a:rPr>
              <a:t>europskih fondova</a:t>
            </a:r>
            <a:r>
              <a:rPr lang="hr-HR" dirty="0">
                <a:ea typeface="+mn-lt"/>
                <a:cs typeface="+mn-lt"/>
              </a:rPr>
              <a:t> te u skladu sa </a:t>
            </a:r>
            <a:r>
              <a:rPr lang="hr-HR" b="1" dirty="0">
                <a:ea typeface="+mn-lt"/>
                <a:cs typeface="+mn-lt"/>
              </a:rPr>
              <a:t>Zakonom o javnoj nabavi</a:t>
            </a:r>
            <a:r>
              <a:rPr lang="hr-HR" dirty="0">
                <a:ea typeface="+mn-lt"/>
                <a:cs typeface="+mn-lt"/>
              </a:rPr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21032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41BE5-63CB-44A9-84CF-D6FB9515B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>
                <a:ea typeface="+mj-lt"/>
                <a:cs typeface="+mj-lt"/>
              </a:rPr>
              <a:t>Zaduživanje tableta</a:t>
            </a:r>
            <a:endParaRPr lang="hr-HR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3E01C-BC49-4013-A42E-121EACF5F7C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451728"/>
            <a:ext cx="10700208" cy="504114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r-HR" sz="2400" b="1" dirty="0"/>
              <a:t>Ravnatelj </a:t>
            </a:r>
            <a:r>
              <a:rPr lang="hr-HR" sz="2400" dirty="0"/>
              <a:t>odlučuje o distribuciji i </a:t>
            </a:r>
            <a:r>
              <a:rPr lang="hr-HR" sz="2400" b="1" dirty="0"/>
              <a:t>načinu zaduživanja tableta u školi</a:t>
            </a:r>
          </a:p>
          <a:p>
            <a:r>
              <a:rPr lang="hr-HR" sz="2400" b="1" dirty="0"/>
              <a:t>Za učenike petih, šestih, sedmih i osmih razreda </a:t>
            </a:r>
            <a:r>
              <a:rPr lang="hr-HR" sz="2400" dirty="0"/>
              <a:t>planirano je individualno korištenje tableta te ih učenici mogu koristiti i u školi i kod kuće </a:t>
            </a:r>
          </a:p>
          <a:p>
            <a:r>
              <a:rPr lang="hr-HR" sz="2400" dirty="0">
                <a:ea typeface="+mn-lt"/>
                <a:cs typeface="+mn-lt"/>
              </a:rPr>
              <a:t>Škola će za ovu školsku godinu </a:t>
            </a:r>
            <a:r>
              <a:rPr lang="hr-HR" sz="2400" b="1" dirty="0">
                <a:ea typeface="+mn-lt"/>
                <a:cs typeface="+mn-lt"/>
              </a:rPr>
              <a:t>dati tablete na korištenje</a:t>
            </a:r>
            <a:r>
              <a:rPr lang="hr-HR" sz="2400" dirty="0">
                <a:ea typeface="+mn-lt"/>
                <a:cs typeface="+mn-lt"/>
              </a:rPr>
              <a:t> učenicima </a:t>
            </a:r>
            <a:r>
              <a:rPr lang="hr-HR" sz="2400" b="1" dirty="0">
                <a:ea typeface="+mn-lt"/>
                <a:cs typeface="+mn-lt"/>
              </a:rPr>
              <a:t>5., 6., 7. i 8.  razreda</a:t>
            </a:r>
            <a:r>
              <a:rPr lang="hr-HR" sz="2400" dirty="0">
                <a:ea typeface="+mn-lt"/>
                <a:cs typeface="+mn-lt"/>
              </a:rPr>
              <a:t> koji će ih </a:t>
            </a:r>
            <a:r>
              <a:rPr lang="hr-HR" sz="2400" b="1" dirty="0">
                <a:ea typeface="+mn-lt"/>
                <a:cs typeface="+mn-lt"/>
              </a:rPr>
              <a:t>koristiti više godina</a:t>
            </a:r>
            <a:r>
              <a:rPr lang="hr-HR" sz="2400" dirty="0">
                <a:ea typeface="+mn-lt"/>
                <a:cs typeface="+mn-lt"/>
              </a:rPr>
              <a:t> odnosno </a:t>
            </a:r>
            <a:r>
              <a:rPr lang="hr-HR" sz="2400" b="1" dirty="0">
                <a:ea typeface="+mn-lt"/>
                <a:cs typeface="+mn-lt"/>
              </a:rPr>
              <a:t>do kraja njihovog osnovnog obrazovanja</a:t>
            </a:r>
            <a:r>
              <a:rPr lang="hr-HR" sz="2400" dirty="0">
                <a:ea typeface="+mn-lt"/>
                <a:cs typeface="+mn-lt"/>
              </a:rPr>
              <a:t> </a:t>
            </a:r>
          </a:p>
          <a:p>
            <a:r>
              <a:rPr lang="hr-HR" sz="2400" dirty="0">
                <a:ea typeface="+mn-lt"/>
                <a:cs typeface="+mn-lt"/>
              </a:rPr>
              <a:t>Dinamiku korištenja tableta definirat će sam učitelj ovisno o planiranom nastavnom procesu</a:t>
            </a:r>
            <a:r>
              <a:rPr lang="hr-HR" sz="2400" dirty="0"/>
              <a:t> kako bi učenici pomoću tableta ostvarili odgojno-obrazovne ishode </a:t>
            </a:r>
          </a:p>
          <a:p>
            <a:r>
              <a:rPr lang="hr-HR" sz="2400" dirty="0"/>
              <a:t>Prilikom planiranja nastave važno je uzeti u obzir opterećenja školskih torba te se ne preporuča istovremeno nošenje tableta i udžbenika</a:t>
            </a:r>
            <a:endParaRPr lang="hr-HR" sz="24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64910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41BE5-63CB-44A9-84CF-D6FB9515B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Postupci u slučaju oštećenja tableta</a:t>
            </a:r>
            <a:endParaRPr lang="hr-HR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3E01C-BC49-4013-A42E-121EACF5F7C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0100" y="1752594"/>
            <a:ext cx="10394707" cy="448795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hr-HR" b="1" dirty="0"/>
              <a:t>Ravnatelj </a:t>
            </a:r>
            <a:r>
              <a:rPr lang="hr-HR" dirty="0"/>
              <a:t>odlučuje o eventualnoj </a:t>
            </a:r>
            <a:r>
              <a:rPr lang="hr-HR" b="1" dirty="0"/>
              <a:t>nadoknadi štete </a:t>
            </a:r>
            <a:r>
              <a:rPr lang="hr-HR" dirty="0"/>
              <a:t>za njihovo namjerno oštećivanje koje ne pokriva garancija</a:t>
            </a:r>
          </a:p>
          <a:p>
            <a:r>
              <a:rPr lang="hr-HR" dirty="0"/>
              <a:t>Svaki </a:t>
            </a:r>
            <a:r>
              <a:rPr lang="hr-HR" dirty="0" err="1"/>
              <a:t>tablet</a:t>
            </a:r>
            <a:r>
              <a:rPr lang="hr-HR" dirty="0"/>
              <a:t> opremljen je i </a:t>
            </a:r>
            <a:r>
              <a:rPr lang="hr-HR" b="1" dirty="0"/>
              <a:t>dodatnom zaštitnom navlakom </a:t>
            </a:r>
            <a:r>
              <a:rPr lang="hr-HR" dirty="0"/>
              <a:t>kako bi se spriječilo pucanje zaslona</a:t>
            </a:r>
          </a:p>
          <a:p>
            <a:r>
              <a:rPr lang="hr-HR" dirty="0"/>
              <a:t>Razrednik će roditeljima podijeliti </a:t>
            </a:r>
            <a:r>
              <a:rPr lang="hr-HR" b="1" dirty="0"/>
              <a:t>REVERS ZA TABLETNI UREĐAJ I SIM KARTICU </a:t>
            </a:r>
            <a:r>
              <a:rPr lang="hr-HR" dirty="0"/>
              <a:t>u kojem je između ostalog navedeno i sljedeće: </a:t>
            </a:r>
            <a:r>
              <a:rPr lang="hr-HR" b="1" dirty="0"/>
              <a:t>„</a:t>
            </a:r>
            <a:r>
              <a:rPr lang="hr-HR" dirty="0"/>
              <a:t>Obvezujem se da će moje dijete čuvati i odgovorno se odnositi prema dobivenom uređaju te će ga uščuvanog vratiti razrednici/razredniku na kraju nastavne godine ili po prestanku statusa učenika u Školi. U slučaju da će uređaj biti uništen, oštećen ili izgubljen obvezujem se nadoknaditi štetu.</a:t>
            </a:r>
            <a:r>
              <a:rPr lang="hr-HR" b="1" dirty="0"/>
              <a:t>”</a:t>
            </a:r>
            <a:endParaRPr lang="hr-HR" dirty="0"/>
          </a:p>
          <a:p>
            <a:endParaRPr lang="hr-HR" dirty="0"/>
          </a:p>
          <a:p>
            <a:pPr marL="0" indent="0">
              <a:buNone/>
            </a:pPr>
            <a:endParaRPr lang="hr-HR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29307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41BE5-63CB-44A9-84CF-D6FB9515B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ea typeface="+mj-lt"/>
                <a:cs typeface="+mj-lt"/>
              </a:rPr>
              <a:t>Spajanje tableta na internet</a:t>
            </a:r>
            <a:endParaRPr lang="hr-HR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3E01C-BC49-4013-A42E-121EACF5F7C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59293" y="1557522"/>
            <a:ext cx="10892901" cy="450592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r-HR" dirty="0"/>
              <a:t>Tableti će se najčešće </a:t>
            </a:r>
            <a:r>
              <a:rPr lang="hr-HR" b="1" dirty="0"/>
              <a:t>spajati na bežičnu mrežu</a:t>
            </a:r>
            <a:r>
              <a:rPr lang="hr-HR" dirty="0"/>
              <a:t>, ali svaki ima mogućnost korištenja </a:t>
            </a:r>
            <a:r>
              <a:rPr lang="hr-HR" b="1" dirty="0"/>
              <a:t>SIM kartica </a:t>
            </a:r>
            <a:r>
              <a:rPr lang="hr-HR" dirty="0"/>
              <a:t>od ponuđenih </a:t>
            </a:r>
            <a:r>
              <a:rPr lang="hr-HR" dirty="0" err="1"/>
              <a:t>teleoperatera</a:t>
            </a:r>
            <a:r>
              <a:rPr lang="hr-HR" dirty="0"/>
              <a:t> (</a:t>
            </a:r>
            <a:r>
              <a:rPr lang="hr-HR" dirty="0" err="1"/>
              <a:t>A1</a:t>
            </a:r>
            <a:r>
              <a:rPr lang="hr-HR" dirty="0"/>
              <a:t> ili Tele2)</a:t>
            </a:r>
            <a:endParaRPr lang="hr-HR" sz="2800" dirty="0"/>
          </a:p>
          <a:p>
            <a:r>
              <a:rPr lang="hr-HR" dirty="0"/>
              <a:t>Uz dostavljene SIM kartice </a:t>
            </a:r>
            <a:r>
              <a:rPr lang="hr-HR" dirty="0" err="1"/>
              <a:t>teleoperateri</a:t>
            </a:r>
            <a:r>
              <a:rPr lang="hr-HR" dirty="0"/>
              <a:t> dostavljaju i detaljnije opise svojih ponuda, koje između ostalog uključuju:</a:t>
            </a:r>
            <a:endParaRPr lang="hr-HR" dirty="0">
              <a:cs typeface="Calibri"/>
            </a:endParaRPr>
          </a:p>
          <a:p>
            <a:pPr lvl="1"/>
            <a:r>
              <a:rPr lang="hr-HR" dirty="0"/>
              <a:t>2,5 GB podatkovnog prometa mjesečno tijekom 12 mjeseci (svaki mjesec) bez naplate</a:t>
            </a:r>
            <a:endParaRPr lang="hr-HR" dirty="0">
              <a:cs typeface="Calibri"/>
            </a:endParaRPr>
          </a:p>
          <a:p>
            <a:pPr lvl="1"/>
            <a:r>
              <a:rPr lang="hr-HR" dirty="0"/>
              <a:t>Pristup bez naplate omogućen je internetskim stranicama s obrazovnim sadržajem izdavačkih kuća koje sudjeluju u obrazovnoj reformi</a:t>
            </a:r>
            <a:endParaRPr lang="hr-HR" dirty="0">
              <a:cs typeface="Calibri"/>
            </a:endParaRPr>
          </a:p>
          <a:p>
            <a:r>
              <a:rPr lang="hr-HR" dirty="0"/>
              <a:t>Za korištenje navedenih mogućnosti korisnik mora </a:t>
            </a:r>
            <a:r>
              <a:rPr lang="hr-HR" b="1" dirty="0"/>
              <a:t>imati jedinstveni elektronički identitet u sustavu </a:t>
            </a:r>
            <a:r>
              <a:rPr lang="hr-HR" b="1" dirty="0" err="1"/>
              <a:t>AAI@EduHr</a:t>
            </a:r>
            <a:r>
              <a:rPr lang="hr-HR" dirty="0"/>
              <a:t>, koji dobiva u školi.</a:t>
            </a:r>
          </a:p>
        </p:txBody>
      </p:sp>
    </p:spTree>
    <p:extLst>
      <p:ext uri="{BB962C8B-B14F-4D97-AF65-F5344CB8AC3E}">
        <p14:creationId xmlns:p14="http://schemas.microsoft.com/office/powerpoint/2010/main" val="1507221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694771" y="122663"/>
            <a:ext cx="4650058" cy="620171"/>
          </a:xfrm>
        </p:spPr>
        <p:txBody>
          <a:bodyPr>
            <a:normAutofit/>
          </a:bodyPr>
          <a:lstStyle/>
          <a:p>
            <a:r>
              <a:rPr lang="hr-HR" sz="3700" dirty="0"/>
              <a:t>Nenaplatne domene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546410" y="1825624"/>
            <a:ext cx="5473390" cy="4920863"/>
          </a:xfrm>
        </p:spPr>
        <p:txBody>
          <a:bodyPr>
            <a:normAutofit fontScale="92500"/>
          </a:bodyPr>
          <a:lstStyle/>
          <a:p>
            <a:r>
              <a:rPr lang="hr-HR" dirty="0"/>
              <a:t>CARNET -skole.hr, e-skole.hr, carnet.hr, sve usluge koje se nalaze na domeni edu.hr</a:t>
            </a:r>
          </a:p>
          <a:p>
            <a:r>
              <a:rPr lang="hr-HR" dirty="0"/>
              <a:t>Alfa d.d. -mozaweb.com,  alfaportal.hr</a:t>
            </a:r>
          </a:p>
          <a:p>
            <a:r>
              <a:rPr lang="hr-HR" dirty="0"/>
              <a:t>Element d.o.o. -element.hr, ele-udzbenik.hr, e-udzbenik.hr, elematika.hr</a:t>
            </a:r>
          </a:p>
          <a:p>
            <a:r>
              <a:rPr lang="hr-HR" dirty="0"/>
              <a:t>Kršćanska sadašnjost -udzbenici.ks.hr</a:t>
            </a:r>
          </a:p>
          <a:p>
            <a:r>
              <a:rPr lang="hr-HR" dirty="0"/>
              <a:t>Udžbenik.hr -udzbenik.hr</a:t>
            </a:r>
          </a:p>
          <a:p>
            <a:r>
              <a:rPr lang="hr-HR" dirty="0" err="1"/>
              <a:t>Oxford</a:t>
            </a:r>
            <a:r>
              <a:rPr lang="hr-HR" dirty="0"/>
              <a:t> - exp.ouponlinepractice.com</a:t>
            </a:r>
          </a:p>
        </p:txBody>
      </p:sp>
      <p:sp>
        <p:nvSpPr>
          <p:cNvPr id="8" name="Rezervirano mjesto sadržaja 7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646234" cy="4351338"/>
          </a:xfrm>
        </p:spPr>
        <p:txBody>
          <a:bodyPr>
            <a:normAutofit fontScale="92500"/>
          </a:bodyPr>
          <a:lstStyle/>
          <a:p>
            <a:r>
              <a:rPr lang="hr-HR" dirty="0" err="1"/>
              <a:t>Hueber</a:t>
            </a:r>
            <a:r>
              <a:rPr lang="hr-HR" dirty="0"/>
              <a:t> -hueber.de</a:t>
            </a:r>
          </a:p>
          <a:p>
            <a:r>
              <a:rPr lang="hr-HR" dirty="0"/>
              <a:t>Glas koncila -glas-koncila.hr</a:t>
            </a:r>
          </a:p>
          <a:p>
            <a:r>
              <a:rPr lang="hr-HR" dirty="0"/>
              <a:t>Profil </a:t>
            </a:r>
            <a:r>
              <a:rPr lang="hr-HR" dirty="0" err="1"/>
              <a:t>Klett</a:t>
            </a:r>
            <a:r>
              <a:rPr lang="hr-HR" dirty="0"/>
              <a:t> d.o.o. -profil-klett.hr</a:t>
            </a:r>
          </a:p>
          <a:p>
            <a:r>
              <a:rPr lang="hr-HR" dirty="0"/>
              <a:t>Alka script–mozaweb.com i mozabook.com</a:t>
            </a:r>
          </a:p>
          <a:p>
            <a:r>
              <a:rPr lang="hr-HR" dirty="0"/>
              <a:t>Školska knjiga –e-sfera.hr</a:t>
            </a:r>
          </a:p>
          <a:p>
            <a:r>
              <a:rPr lang="hr-HR" dirty="0" err="1"/>
              <a:t>Pearson</a:t>
            </a:r>
            <a:r>
              <a:rPr lang="hr-HR" dirty="0"/>
              <a:t> - http://myenglishlab.pearson-intl.com</a:t>
            </a:r>
          </a:p>
        </p:txBody>
      </p:sp>
      <p:sp>
        <p:nvSpPr>
          <p:cNvPr id="9" name="Naslov 1"/>
          <p:cNvSpPr txBox="1">
            <a:spLocks/>
          </p:cNvSpPr>
          <p:nvPr/>
        </p:nvSpPr>
        <p:spPr>
          <a:xfrm>
            <a:off x="221166" y="765136"/>
            <a:ext cx="11597268" cy="10086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2500" dirty="0"/>
              <a:t>U nastavku je prikazan popis internetskih domena kojima se može neograničeno pristupati putem dobivene SIM kartice jednog od operatera (Tele2 d.o.o., A1d.o.o. ili Hrvatski Telekom d.d.)</a:t>
            </a:r>
          </a:p>
        </p:txBody>
      </p:sp>
    </p:spTree>
    <p:extLst>
      <p:ext uri="{BB962C8B-B14F-4D97-AF65-F5344CB8AC3E}">
        <p14:creationId xmlns:p14="http://schemas.microsoft.com/office/powerpoint/2010/main" val="2074728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7ACBF4-D62F-4644-B464-7F0235D94CF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799" y="435317"/>
            <a:ext cx="10394707" cy="249672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500" dirty="0">
                <a:ea typeface="+mn-lt"/>
                <a:cs typeface="+mn-lt"/>
              </a:rPr>
              <a:t>Na </a:t>
            </a:r>
            <a:r>
              <a:rPr lang="en-US" sz="2500" dirty="0" err="1">
                <a:ea typeface="+mn-lt"/>
                <a:cs typeface="+mn-lt"/>
              </a:rPr>
              <a:t>svim</a:t>
            </a:r>
            <a:r>
              <a:rPr lang="en-US" sz="2500" dirty="0">
                <a:ea typeface="+mn-lt"/>
                <a:cs typeface="+mn-lt"/>
              </a:rPr>
              <a:t> </a:t>
            </a:r>
            <a:r>
              <a:rPr lang="en-US" sz="2500" dirty="0" err="1">
                <a:ea typeface="+mn-lt"/>
                <a:cs typeface="+mn-lt"/>
              </a:rPr>
              <a:t>tabletima</a:t>
            </a:r>
            <a:r>
              <a:rPr lang="en-US" sz="2500" dirty="0">
                <a:ea typeface="+mn-lt"/>
                <a:cs typeface="+mn-lt"/>
              </a:rPr>
              <a:t> </a:t>
            </a:r>
            <a:r>
              <a:rPr lang="en-US" sz="2500" dirty="0" err="1">
                <a:ea typeface="+mn-lt"/>
                <a:cs typeface="+mn-lt"/>
              </a:rPr>
              <a:t>postavljen</a:t>
            </a:r>
            <a:r>
              <a:rPr lang="en-US" sz="2500" dirty="0">
                <a:ea typeface="+mn-lt"/>
                <a:cs typeface="+mn-lt"/>
              </a:rPr>
              <a:t> je </a:t>
            </a:r>
            <a:r>
              <a:rPr lang="en-US" sz="2500" b="1" dirty="0">
                <a:ea typeface="+mn-lt"/>
                <a:cs typeface="+mn-lt"/>
              </a:rPr>
              <a:t>PIN </a:t>
            </a:r>
            <a:r>
              <a:rPr lang="hr-HR" sz="2500" b="1" dirty="0">
                <a:ea typeface="+mn-lt"/>
                <a:cs typeface="+mn-lt"/>
              </a:rPr>
              <a:t>1234</a:t>
            </a:r>
          </a:p>
          <a:p>
            <a:pPr>
              <a:lnSpc>
                <a:spcPct val="120000"/>
              </a:lnSpc>
            </a:pPr>
            <a:r>
              <a:rPr lang="en-US" sz="2500" dirty="0" err="1">
                <a:ea typeface="+mn-lt"/>
                <a:cs typeface="+mn-lt"/>
              </a:rPr>
              <a:t>Instaliranje</a:t>
            </a:r>
            <a:r>
              <a:rPr lang="en-US" sz="2500" dirty="0">
                <a:ea typeface="+mn-lt"/>
                <a:cs typeface="+mn-lt"/>
              </a:rPr>
              <a:t> </a:t>
            </a:r>
            <a:r>
              <a:rPr lang="en-US" sz="2500" dirty="0" err="1">
                <a:ea typeface="+mn-lt"/>
                <a:cs typeface="+mn-lt"/>
              </a:rPr>
              <a:t>aplikacija</a:t>
            </a:r>
            <a:r>
              <a:rPr lang="en-US" sz="2500" dirty="0">
                <a:ea typeface="+mn-lt"/>
                <a:cs typeface="+mn-lt"/>
              </a:rPr>
              <a:t> </a:t>
            </a:r>
            <a:r>
              <a:rPr lang="en-US" sz="2500" dirty="0" err="1">
                <a:ea typeface="+mn-lt"/>
                <a:cs typeface="+mn-lt"/>
              </a:rPr>
              <a:t>vrši</a:t>
            </a:r>
            <a:r>
              <a:rPr lang="en-US" sz="2500" dirty="0">
                <a:ea typeface="+mn-lt"/>
                <a:cs typeface="+mn-lt"/>
              </a:rPr>
              <a:t> se </a:t>
            </a:r>
            <a:r>
              <a:rPr lang="en-US" sz="2500" b="1" dirty="0" err="1">
                <a:ea typeface="+mn-lt"/>
                <a:cs typeface="+mn-lt"/>
              </a:rPr>
              <a:t>na</a:t>
            </a:r>
            <a:r>
              <a:rPr lang="en-US" sz="2500" b="1" dirty="0">
                <a:ea typeface="+mn-lt"/>
                <a:cs typeface="+mn-lt"/>
              </a:rPr>
              <a:t> </a:t>
            </a:r>
            <a:r>
              <a:rPr lang="en-US" sz="2500" b="1" dirty="0" err="1">
                <a:ea typeface="+mn-lt"/>
                <a:cs typeface="+mn-lt"/>
              </a:rPr>
              <a:t>daljinu</a:t>
            </a:r>
            <a:r>
              <a:rPr lang="en-US" sz="2500" b="1" dirty="0">
                <a:ea typeface="+mn-lt"/>
                <a:cs typeface="+mn-lt"/>
              </a:rPr>
              <a:t> </a:t>
            </a:r>
            <a:r>
              <a:rPr lang="en-US" sz="2500" dirty="0">
                <a:ea typeface="+mn-lt"/>
                <a:cs typeface="+mn-lt"/>
              </a:rPr>
              <a:t>(</a:t>
            </a:r>
            <a:r>
              <a:rPr lang="hr-HR" sz="2500" dirty="0">
                <a:ea typeface="+mn-lt"/>
                <a:cs typeface="+mn-lt"/>
              </a:rPr>
              <a:t>ako učitelj za potrebe nastave ima potrebu korištenja aplikacija koje već nisu instalirane – obratiti se administratoru)</a:t>
            </a:r>
            <a:endParaRPr lang="en-US" sz="2500" dirty="0">
              <a:cs typeface="Calibri" panose="020F0502020204030204"/>
            </a:endParaRPr>
          </a:p>
          <a:p>
            <a:r>
              <a:rPr lang="hr-HR" sz="2500" dirty="0">
                <a:ea typeface="+mn-lt"/>
                <a:cs typeface="+mn-lt"/>
              </a:rPr>
              <a:t>Na </a:t>
            </a:r>
            <a:r>
              <a:rPr lang="hr-HR" sz="2500" dirty="0" err="1">
                <a:ea typeface="+mn-lt"/>
                <a:cs typeface="+mn-lt"/>
              </a:rPr>
              <a:t>tablet</a:t>
            </a:r>
            <a:r>
              <a:rPr lang="hr-HR" sz="2500" dirty="0">
                <a:ea typeface="+mn-lt"/>
                <a:cs typeface="+mn-lt"/>
              </a:rPr>
              <a:t> su </a:t>
            </a:r>
            <a:r>
              <a:rPr lang="en-US" sz="2500" dirty="0" err="1">
                <a:ea typeface="+mn-lt"/>
                <a:cs typeface="+mn-lt"/>
              </a:rPr>
              <a:t>instalirane</a:t>
            </a:r>
            <a:r>
              <a:rPr lang="hr-HR" sz="2500" dirty="0">
                <a:ea typeface="+mn-lt"/>
                <a:cs typeface="+mn-lt"/>
              </a:rPr>
              <a:t> </a:t>
            </a:r>
            <a:r>
              <a:rPr lang="en-US" sz="2500" dirty="0" err="1">
                <a:ea typeface="+mn-lt"/>
                <a:cs typeface="+mn-lt"/>
              </a:rPr>
              <a:t>sljedeće</a:t>
            </a:r>
            <a:r>
              <a:rPr lang="en-US" sz="2500" dirty="0">
                <a:ea typeface="+mn-lt"/>
                <a:cs typeface="+mn-lt"/>
              </a:rPr>
              <a:t> </a:t>
            </a:r>
            <a:r>
              <a:rPr lang="en-US" sz="2500" dirty="0" err="1">
                <a:ea typeface="+mn-lt"/>
                <a:cs typeface="+mn-lt"/>
              </a:rPr>
              <a:t>aplikacije</a:t>
            </a:r>
            <a:r>
              <a:rPr lang="en-US" sz="2500" dirty="0">
                <a:ea typeface="+mn-lt"/>
                <a:cs typeface="+mn-lt"/>
              </a:rPr>
              <a:t>:</a:t>
            </a:r>
            <a:endParaRPr lang="en-US" sz="2500" dirty="0"/>
          </a:p>
          <a:p>
            <a:endParaRPr lang="en-US" sz="2500" dirty="0"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A4AC317-2231-47C2-AAA0-19323EF7B8DD}"/>
              </a:ext>
            </a:extLst>
          </p:cNvPr>
          <p:cNvSpPr txBox="1"/>
          <p:nvPr/>
        </p:nvSpPr>
        <p:spPr>
          <a:xfrm>
            <a:off x="1587189" y="3227331"/>
            <a:ext cx="3330497" cy="31700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hr-HR" sz="2500" dirty="0">
                <a:latin typeface="Trebuchet MS"/>
              </a:rPr>
              <a:t>e-</a:t>
            </a:r>
            <a:r>
              <a:rPr lang="hr-HR" sz="2500" dirty="0" err="1">
                <a:latin typeface="Trebuchet MS"/>
              </a:rPr>
              <a:t>sferaExpress</a:t>
            </a:r>
            <a:endParaRPr lang="en-US" sz="2500" dirty="0" err="1">
              <a:cs typeface="Calibri" panose="020F0502020204030204"/>
            </a:endParaRPr>
          </a:p>
          <a:p>
            <a:pPr marL="285750" indent="-285750">
              <a:buFont typeface="Arial"/>
              <a:buChar char="•"/>
            </a:pPr>
            <a:r>
              <a:rPr lang="hr-HR" sz="2500" dirty="0" err="1">
                <a:latin typeface="Trebuchet MS"/>
              </a:rPr>
              <a:t>Digibooks</a:t>
            </a:r>
            <a:r>
              <a:rPr lang="hr-HR" sz="2500" dirty="0">
                <a:latin typeface="Trebuchet MS"/>
              </a:rPr>
              <a:t>	</a:t>
            </a:r>
          </a:p>
          <a:p>
            <a:pPr marL="285750" indent="-285750">
              <a:buFont typeface="Arial"/>
              <a:buChar char="•"/>
            </a:pPr>
            <a:r>
              <a:rPr lang="hr-HR" sz="2500" dirty="0">
                <a:latin typeface="Trebuchet MS"/>
              </a:rPr>
              <a:t>IZZI</a:t>
            </a:r>
          </a:p>
          <a:p>
            <a:pPr marL="285750" indent="-285750">
              <a:buFont typeface="Arial"/>
              <a:buChar char="•"/>
            </a:pPr>
            <a:r>
              <a:rPr lang="hr-HR" sz="2500" dirty="0" err="1">
                <a:latin typeface="Trebuchet MS"/>
              </a:rPr>
              <a:t>Matific</a:t>
            </a:r>
          </a:p>
          <a:p>
            <a:pPr marL="285750" indent="-285750">
              <a:buFont typeface="Arial"/>
              <a:buChar char="•"/>
            </a:pPr>
            <a:r>
              <a:rPr lang="hr-HR" sz="2500" dirty="0" err="1">
                <a:latin typeface="Trebuchet MS"/>
              </a:rPr>
              <a:t>mozaBook</a:t>
            </a:r>
            <a:r>
              <a:rPr lang="hr-HR" sz="2500" dirty="0">
                <a:latin typeface="Trebuchet MS"/>
              </a:rPr>
              <a:t>	</a:t>
            </a:r>
          </a:p>
          <a:p>
            <a:pPr marL="285750" indent="-285750">
              <a:buFont typeface="Arial"/>
              <a:buChar char="•"/>
            </a:pPr>
            <a:r>
              <a:rPr lang="hr-HR" sz="2500" dirty="0">
                <a:latin typeface="Trebuchet MS"/>
              </a:rPr>
              <a:t>mozaik3D </a:t>
            </a:r>
            <a:r>
              <a:rPr lang="hr-HR" sz="2500" dirty="0" err="1">
                <a:latin typeface="Trebuchet MS"/>
              </a:rPr>
              <a:t>viewer</a:t>
            </a:r>
          </a:p>
          <a:p>
            <a:pPr marL="285750" indent="-285750">
              <a:buFont typeface="Arial"/>
              <a:buChar char="•"/>
            </a:pPr>
            <a:r>
              <a:rPr lang="hr-HR" sz="2500" dirty="0">
                <a:latin typeface="Trebuchet MS"/>
              </a:rPr>
              <a:t>Oxford </a:t>
            </a:r>
            <a:r>
              <a:rPr lang="hr-HR" sz="2500" dirty="0" err="1">
                <a:latin typeface="Trebuchet MS"/>
              </a:rPr>
              <a:t>Learner's</a:t>
            </a:r>
            <a:r>
              <a:rPr lang="hr-HR" sz="2500" dirty="0">
                <a:latin typeface="Trebuchet MS"/>
              </a:rPr>
              <a:t> Bookshelf	</a:t>
            </a:r>
          </a:p>
        </p:txBody>
      </p:sp>
    </p:spTree>
    <p:extLst>
      <p:ext uri="{BB962C8B-B14F-4D97-AF65-F5344CB8AC3E}">
        <p14:creationId xmlns:p14="http://schemas.microsoft.com/office/powerpoint/2010/main" val="2441377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9C55B-1CA1-444D-9D92-C920BE84D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357"/>
            <a:ext cx="10515600" cy="855801"/>
          </a:xfrm>
        </p:spPr>
        <p:txBody>
          <a:bodyPr/>
          <a:lstStyle/>
          <a:p>
            <a:r>
              <a:rPr lang="hr-HR" dirty="0">
                <a:cs typeface="Calibri Light"/>
              </a:rPr>
              <a:t>Specifikacije tableta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FA0FB-F162-402C-BE91-CFED1C09ECB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65922" y="1476988"/>
            <a:ext cx="10394707" cy="4923812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 err="1">
                <a:ea typeface="+mn-lt"/>
                <a:cs typeface="+mn-lt"/>
              </a:rPr>
              <a:t>Tableti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marke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b="1" dirty="0">
                <a:ea typeface="+mn-lt"/>
                <a:cs typeface="+mn-lt"/>
              </a:rPr>
              <a:t>S&amp;T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imaju</a:t>
            </a:r>
            <a:r>
              <a:rPr lang="en-US" dirty="0">
                <a:ea typeface="+mn-lt"/>
                <a:cs typeface="+mn-lt"/>
              </a:rPr>
              <a:t> 3 GB </a:t>
            </a:r>
            <a:r>
              <a:rPr lang="hr-HR" dirty="0">
                <a:ea typeface="+mn-lt"/>
                <a:cs typeface="+mn-lt"/>
              </a:rPr>
              <a:t>RAM memorije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32 GB </a:t>
            </a:r>
            <a:r>
              <a:rPr lang="en-US" dirty="0" err="1">
                <a:ea typeface="+mn-lt"/>
                <a:cs typeface="+mn-lt"/>
              </a:rPr>
              <a:t>mjesta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za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pohranu</a:t>
            </a:r>
            <a:r>
              <a:rPr lang="en-US" dirty="0">
                <a:ea typeface="+mn-lt"/>
                <a:cs typeface="+mn-lt"/>
              </a:rPr>
              <a:t>, a </a:t>
            </a:r>
            <a:r>
              <a:rPr lang="hr-HR" dirty="0">
                <a:ea typeface="+mn-lt"/>
                <a:cs typeface="+mn-lt"/>
              </a:rPr>
              <a:t>s obzirom na to</a:t>
            </a:r>
            <a:r>
              <a:rPr lang="en-US" dirty="0">
                <a:ea typeface="+mn-lt"/>
                <a:cs typeface="+mn-lt"/>
              </a:rPr>
              <a:t> da se </a:t>
            </a:r>
            <a:r>
              <a:rPr lang="en-US" dirty="0" err="1">
                <a:ea typeface="+mn-lt"/>
                <a:cs typeface="+mn-lt"/>
              </a:rPr>
              <a:t>digitalni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sadržaji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mogu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koristiti</a:t>
            </a:r>
            <a:r>
              <a:rPr lang="en-US" dirty="0">
                <a:ea typeface="+mn-lt"/>
                <a:cs typeface="+mn-lt"/>
              </a:rPr>
              <a:t> offline, </a:t>
            </a:r>
            <a:r>
              <a:rPr lang="en-US" dirty="0" err="1">
                <a:ea typeface="+mn-lt"/>
                <a:cs typeface="+mn-lt"/>
              </a:rPr>
              <a:t>rade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kad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nema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interneta</a:t>
            </a:r>
            <a:endParaRPr lang="en-US" dirty="0">
              <a:cs typeface="Calibri" panose="020F0502020204030204"/>
            </a:endParaRPr>
          </a:p>
          <a:p>
            <a:r>
              <a:rPr lang="en-US" dirty="0" err="1">
                <a:ea typeface="+mn-lt"/>
                <a:cs typeface="+mn-lt"/>
              </a:rPr>
              <a:t>Imaju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bateriju</a:t>
            </a:r>
            <a:r>
              <a:rPr lang="en-US" dirty="0">
                <a:ea typeface="+mn-lt"/>
                <a:cs typeface="+mn-lt"/>
              </a:rPr>
              <a:t> od 8.000 </a:t>
            </a:r>
            <a:r>
              <a:rPr lang="en-US" dirty="0" err="1">
                <a:ea typeface="+mn-lt"/>
                <a:cs typeface="+mn-lt"/>
              </a:rPr>
              <a:t>mAh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koja</a:t>
            </a:r>
            <a:r>
              <a:rPr lang="en-US" dirty="0">
                <a:ea typeface="+mn-lt"/>
                <a:cs typeface="+mn-lt"/>
              </a:rPr>
              <a:t> bi </a:t>
            </a:r>
            <a:r>
              <a:rPr lang="en-US" dirty="0" err="1">
                <a:ea typeface="+mn-lt"/>
                <a:cs typeface="+mn-lt"/>
              </a:rPr>
              <a:t>trebala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trajati</a:t>
            </a:r>
            <a:r>
              <a:rPr lang="en-US" dirty="0">
                <a:ea typeface="+mn-lt"/>
                <a:cs typeface="+mn-lt"/>
              </a:rPr>
              <a:t> do </a:t>
            </a:r>
            <a:r>
              <a:rPr lang="en-US" dirty="0" err="1">
                <a:ea typeface="+mn-lt"/>
                <a:cs typeface="+mn-lt"/>
              </a:rPr>
              <a:t>deset</a:t>
            </a:r>
            <a:r>
              <a:rPr lang="en-US" dirty="0">
                <a:ea typeface="+mn-lt"/>
                <a:cs typeface="+mn-lt"/>
              </a:rPr>
              <a:t> sati</a:t>
            </a:r>
            <a:endParaRPr lang="en-US" dirty="0"/>
          </a:p>
          <a:p>
            <a:r>
              <a:rPr lang="en-US" dirty="0" err="1">
                <a:ea typeface="+mn-lt"/>
                <a:cs typeface="+mn-lt"/>
              </a:rPr>
              <a:t>Imaju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osmojezgreni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procesor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te</a:t>
            </a:r>
            <a:r>
              <a:rPr lang="en-US" dirty="0">
                <a:ea typeface="+mn-lt"/>
                <a:cs typeface="+mn-lt"/>
              </a:rPr>
              <a:t> Android </a:t>
            </a:r>
            <a:r>
              <a:rPr lang="en-US" dirty="0" err="1">
                <a:ea typeface="+mn-lt"/>
                <a:cs typeface="+mn-lt"/>
              </a:rPr>
              <a:t>operativni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sustav</a:t>
            </a:r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Na internet se </a:t>
            </a:r>
            <a:r>
              <a:rPr lang="en-US" dirty="0" err="1">
                <a:ea typeface="+mn-lt"/>
                <a:cs typeface="+mn-lt"/>
              </a:rPr>
              <a:t>može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povezati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putem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WiFi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mreže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ali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putem</a:t>
            </a:r>
            <a:r>
              <a:rPr lang="en-US" dirty="0">
                <a:ea typeface="+mn-lt"/>
                <a:cs typeface="+mn-lt"/>
              </a:rPr>
              <a:t> LTE </a:t>
            </a:r>
            <a:r>
              <a:rPr lang="en-US" dirty="0" err="1">
                <a:ea typeface="+mn-lt"/>
                <a:cs typeface="+mn-lt"/>
              </a:rPr>
              <a:t>mreže</a:t>
            </a:r>
            <a:r>
              <a:rPr lang="hr-HR" dirty="0">
                <a:ea typeface="+mn-lt"/>
                <a:cs typeface="+mn-lt"/>
              </a:rPr>
              <a:t> (SIM kartica)</a:t>
            </a:r>
            <a:endParaRPr lang="en-US" dirty="0"/>
          </a:p>
          <a:p>
            <a:r>
              <a:rPr lang="en-US" dirty="0" err="1">
                <a:ea typeface="+mn-lt"/>
                <a:cs typeface="+mn-lt"/>
              </a:rPr>
              <a:t>Kamera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ima</a:t>
            </a:r>
            <a:r>
              <a:rPr lang="en-US" dirty="0">
                <a:ea typeface="+mn-lt"/>
                <a:cs typeface="+mn-lt"/>
              </a:rPr>
              <a:t> 2 </a:t>
            </a:r>
            <a:r>
              <a:rPr lang="en-US" dirty="0" err="1">
                <a:ea typeface="+mn-lt"/>
                <a:cs typeface="+mn-lt"/>
              </a:rPr>
              <a:t>megapiksela</a:t>
            </a:r>
            <a:r>
              <a:rPr lang="en-US" dirty="0">
                <a:ea typeface="+mn-lt"/>
                <a:cs typeface="+mn-lt"/>
              </a:rPr>
              <a:t>. </a:t>
            </a:r>
            <a:endParaRPr lang="en-US" dirty="0"/>
          </a:p>
          <a:p>
            <a:r>
              <a:rPr lang="en-US" dirty="0" err="1">
                <a:ea typeface="+mn-lt"/>
                <a:cs typeface="+mn-lt"/>
              </a:rPr>
              <a:t>Maskice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omogućavaju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preklapanje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na</a:t>
            </a:r>
            <a:r>
              <a:rPr lang="en-US" dirty="0">
                <a:ea typeface="+mn-lt"/>
                <a:cs typeface="+mn-lt"/>
              </a:rPr>
              <a:t> tri </a:t>
            </a:r>
            <a:r>
              <a:rPr lang="en-US" dirty="0" err="1">
                <a:ea typeface="+mn-lt"/>
                <a:cs typeface="+mn-lt"/>
              </a:rPr>
              <a:t>načina</a:t>
            </a:r>
            <a:r>
              <a:rPr lang="en-US" dirty="0">
                <a:ea typeface="+mn-lt"/>
                <a:cs typeface="+mn-lt"/>
              </a:rPr>
              <a:t>, a </a:t>
            </a:r>
            <a:r>
              <a:rPr lang="en-US" dirty="0" err="1">
                <a:ea typeface="+mn-lt"/>
                <a:cs typeface="+mn-lt"/>
              </a:rPr>
              <a:t>dolaze</a:t>
            </a:r>
            <a:r>
              <a:rPr lang="en-US" dirty="0">
                <a:ea typeface="+mn-lt"/>
                <a:cs typeface="+mn-lt"/>
              </a:rPr>
              <a:t> u </a:t>
            </a:r>
            <a:r>
              <a:rPr lang="en-US" dirty="0" err="1">
                <a:ea typeface="+mn-lt"/>
                <a:cs typeface="+mn-lt"/>
              </a:rPr>
              <a:t>četiri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boje</a:t>
            </a:r>
            <a:r>
              <a:rPr lang="en-US" dirty="0">
                <a:ea typeface="+mn-lt"/>
                <a:cs typeface="+mn-lt"/>
              </a:rPr>
              <a:t> s </a:t>
            </a:r>
            <a:r>
              <a:rPr lang="en-US" dirty="0" err="1">
                <a:ea typeface="+mn-lt"/>
                <a:cs typeface="+mn-lt"/>
              </a:rPr>
              <a:t>logotip</a:t>
            </a:r>
            <a:r>
              <a:rPr lang="hr-HR" dirty="0">
                <a:ea typeface="+mn-lt"/>
                <a:cs typeface="+mn-lt"/>
              </a:rPr>
              <a:t>om</a:t>
            </a:r>
            <a:r>
              <a:rPr lang="en-US" dirty="0">
                <a:ea typeface="+mn-lt"/>
                <a:cs typeface="+mn-lt"/>
              </a:rPr>
              <a:t> ‘</a:t>
            </a:r>
            <a:r>
              <a:rPr lang="en-US" dirty="0" err="1">
                <a:ea typeface="+mn-lt"/>
                <a:cs typeface="+mn-lt"/>
              </a:rPr>
              <a:t>Škole</a:t>
            </a:r>
            <a:r>
              <a:rPr lang="en-US" dirty="0">
                <a:ea typeface="+mn-lt"/>
                <a:cs typeface="+mn-lt"/>
              </a:rPr>
              <a:t> za </a:t>
            </a:r>
            <a:r>
              <a:rPr lang="en-US" dirty="0" err="1">
                <a:ea typeface="+mn-lt"/>
                <a:cs typeface="+mn-lt"/>
              </a:rPr>
              <a:t>život</a:t>
            </a:r>
            <a:r>
              <a:rPr lang="en-US" dirty="0">
                <a:ea typeface="+mn-lt"/>
                <a:cs typeface="+mn-lt"/>
              </a:rPr>
              <a:t>’.</a:t>
            </a:r>
            <a:endParaRPr lang="hr-HR" dirty="0">
              <a:ea typeface="+mn-lt"/>
              <a:cs typeface="+mn-lt"/>
            </a:endParaRPr>
          </a:p>
          <a:p>
            <a:r>
              <a:rPr lang="hr-HR" dirty="0">
                <a:ea typeface="+mn-lt"/>
                <a:cs typeface="+mn-lt"/>
              </a:rPr>
              <a:t>Tableti s fizičkom tipkovnicom imaju 4 GB RAM memorije i 64 GB interne memorije</a:t>
            </a:r>
          </a:p>
          <a:p>
            <a:endParaRPr lang="en-US" dirty="0"/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8980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we="http://schemas.microsoft.com/office/webextensions/webextension/2010/11" xmlns:pca="http://schemas.microsoft.com/office/powerpoint/2013/contentapp">
        <mc:Choice Requires="we pca">
          <p:graphicFrame>
            <p:nvGraphicFramePr>
              <p:cNvPr id="4" name="Object 3">
                <a:extLst>
                  <a:ext uri="{FF2B5EF4-FFF2-40B4-BE49-F238E27FC236}">
                    <a16:creationId xmlns:a16="http://schemas.microsoft.com/office/drawing/2014/main" id="{247F2C74-62C0-42D4-B054-16CCE9E0BF8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70911173"/>
                  </p:ext>
                </p:extLst>
              </p:nvPr>
            </p:nvGraphicFramePr>
            <p:xfrm>
              <a:off x="1245658" y="762613"/>
              <a:ext cx="10278836" cy="5438607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4" name="Object 3">
                <a:extLst>
                  <a:ext uri="{FF2B5EF4-FFF2-40B4-BE49-F238E27FC236}">
                    <a16:creationId xmlns:a16="http://schemas.microsoft.com/office/drawing/2014/main" xmlns="" id="{247F2C74-62C0-42D4-B054-16CCE9E0BF8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45658" y="762613"/>
                <a:ext cx="10278836" cy="5438607"/>
              </a:xfrm>
              <a:prstGeom prst="rect">
                <a:avLst/>
              </a:prstGeom>
            </p:spPr>
          </p:pic>
        </mc:Fallback>
      </mc:AlternateContent>
      <p:sp>
        <p:nvSpPr>
          <p:cNvPr id="2" name="TekstniOkvir 1"/>
          <p:cNvSpPr txBox="1"/>
          <p:nvPr/>
        </p:nvSpPr>
        <p:spPr>
          <a:xfrm>
            <a:off x="1159727" y="100361"/>
            <a:ext cx="103647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/>
              <a:t>Ovaj slajd sadrži ugrađen videozapis – recenziju tableta (</a:t>
            </a:r>
            <a:r>
              <a:rPr lang="hr-HR" dirty="0">
                <a:hlinkClick r:id="rId4"/>
              </a:rPr>
              <a:t>https://www.youtube.com/watch?v=YQtIoSVLWXU&amp;t=41s</a:t>
            </a:r>
            <a:r>
              <a:rPr lang="hr-H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50631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webextension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webextensions/webextension1.xml><?xml version="1.0" encoding="utf-8"?>
<we:webextension xmlns:we="http://schemas.microsoft.com/office/webextensions/webextension/2010/11" id="{8F8A3CFD-8826-4BC3-BD92-E2264CCF302F}">
  <we:reference id="WA104221182" version="3.3.0.0" store="en-US" storeType="omex"/>
  <we:alternateReferences>
    <we:reference id="WA104221182" version="3.3.0.0" store="omex" storeType="omex"/>
  </we:alternateReferences>
  <we:properties>
    <we:property name="vid" value="&quot;https://youtu.be/YQtIoSVLWXU&quot;"/>
    <we:property name="starttime" value="0"/>
    <we:property name="slideId" value="257"/>
    <we:property name="endtime" value="0"/>
    <we:property name="autoplay" value="0"/>
  </we:properties>
  <we:bindings/>
  <we:snapshot xmlns:r="http://schemas.openxmlformats.org/officeDocument/2006/relationships" r:embed="rId1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55065B835D544D891D075ECA0FC8CB" ma:contentTypeVersion="41" ma:contentTypeDescription="Create a new document." ma:contentTypeScope="" ma:versionID="4010dc53fbc9863c84e6572eca6eea12">
  <xsd:schema xmlns:xsd="http://www.w3.org/2001/XMLSchema" xmlns:xs="http://www.w3.org/2001/XMLSchema" xmlns:p="http://schemas.microsoft.com/office/2006/metadata/properties" xmlns:ns3="d559c2da-56df-4bfe-ab38-dd24cbafdfd4" xmlns:ns4="6c570e8d-7079-4bb6-a7be-5bd290c56ee3" targetNamespace="http://schemas.microsoft.com/office/2006/metadata/properties" ma:root="true" ma:fieldsID="433e4d94ec330bbccb2eb20af6c0f91c" ns3:_="" ns4:_="">
    <xsd:import namespace="d559c2da-56df-4bfe-ab38-dd24cbafdfd4"/>
    <xsd:import namespace="6c570e8d-7079-4bb6-a7be-5bd290c56ee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ingHintHash" minOccurs="0"/>
                <xsd:element ref="ns3:SharedWithDetails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OCR" minOccurs="0"/>
                <xsd:element ref="ns4:TeamsChannelId" minOccurs="0"/>
                <xsd:element ref="ns4:IsNotebookLocked" minOccurs="0"/>
                <xsd:element ref="ns4:MediaServiceLocation" minOccurs="0"/>
                <xsd:element ref="ns4:Math_Settings" minOccurs="0"/>
                <xsd:element ref="ns4:Leaders" minOccurs="0"/>
                <xsd:element ref="ns4:Members" minOccurs="0"/>
                <xsd:element ref="ns4:Member_Groups" minOccurs="0"/>
                <xsd:element ref="ns4:Invited_Leaders" minOccurs="0"/>
                <xsd:element ref="ns4:Invited_Members" minOccurs="0"/>
                <xsd:element ref="ns4:Has_Leaders_Only_SectionGroup" minOccurs="0"/>
                <xsd:element ref="ns4:Distribution_Groups" minOccurs="0"/>
                <xsd:element ref="ns4:LMS_Mapping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59c2da-56df-4bfe-ab38-dd24cbafdfd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description="" ma:hidden="true" ma:internalName="SharingHintHash" ma:readOnly="true">
      <xsd:simpleType>
        <xsd:restriction base="dms:Text"/>
      </xsd:simple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570e8d-7079-4bb6-a7be-5bd290c56e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NotebookType" ma:index="17" nillable="true" ma:displayName="Notebook Type" ma:internalName="NotebookType">
      <xsd:simpleType>
        <xsd:restriction base="dms:Text"/>
      </xsd:simpleType>
    </xsd:element>
    <xsd:element name="FolderType" ma:index="18" nillable="true" ma:displayName="Folder Type" ma:internalName="FolderType">
      <xsd:simpleType>
        <xsd:restriction base="dms:Text"/>
      </xsd:simpleType>
    </xsd:element>
    <xsd:element name="Owner" ma:index="19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20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1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22" nillable="true" ma:displayName="Culture Name" ma:internalName="CultureName">
      <xsd:simpleType>
        <xsd:restriction base="dms:Text"/>
      </xsd:simpleType>
    </xsd:element>
    <xsd:element name="AppVersion" ma:index="23" nillable="true" ma:displayName="App Version" ma:internalName="AppVersion">
      <xsd:simpleType>
        <xsd:restriction base="dms:Text"/>
      </xsd:simpleType>
    </xsd:element>
    <xsd:element name="Teachers" ma:index="24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5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6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7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8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9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0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1" nillable="true" ma:displayName="Is Collaboration Space Locked" ma:internalName="Is_Collaboration_Space_Locked">
      <xsd:simpleType>
        <xsd:restriction base="dms:Boolean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TeamsChannelId" ma:index="33" nillable="true" ma:displayName="Teams Channel Id" ma:internalName="TeamsChannelId">
      <xsd:simpleType>
        <xsd:restriction base="dms:Text"/>
      </xsd:simpleType>
    </xsd:element>
    <xsd:element name="IsNotebookLocked" ma:index="34" nillable="true" ma:displayName="Is Notebook Locked" ma:internalName="IsNotebookLocked">
      <xsd:simpleType>
        <xsd:restriction base="dms:Boolean"/>
      </xsd:simpleType>
    </xsd:element>
    <xsd:element name="MediaServiceLocation" ma:index="35" nillable="true" ma:displayName="Location" ma:internalName="MediaServiceLocation" ma:readOnly="true">
      <xsd:simpleType>
        <xsd:restriction base="dms:Text"/>
      </xsd:simpleType>
    </xsd:element>
    <xsd:element name="Math_Settings" ma:index="36" nillable="true" ma:displayName="Math Settings" ma:internalName="Math_Settings">
      <xsd:simpleType>
        <xsd:restriction base="dms:Text"/>
      </xsd:simpleType>
    </xsd:element>
    <xsd:element name="Leaders" ma:index="37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38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39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Leaders" ma:index="40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41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Has_Leaders_Only_SectionGroup" ma:index="42" nillable="true" ma:displayName="Has Leaders Only SectionGroup" ma:internalName="Has_Leaders_Only_SectionGroup">
      <xsd:simpleType>
        <xsd:restriction base="dms:Boolean"/>
      </xsd:simpleType>
    </xsd:element>
    <xsd:element name="Distribution_Groups" ma:index="43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44" nillable="true" ma:displayName="LMS Mappings" ma:internalName="LMS_Mappings">
      <xsd:simpleType>
        <xsd:restriction base="dms:Note">
          <xsd:maxLength value="255"/>
        </xsd:restriction>
      </xsd:simpleType>
    </xsd:element>
    <xsd:element name="MediaServiceGenerationTime" ma:index="4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4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faultSectionNames xmlns="6c570e8d-7079-4bb6-a7be-5bd290c56ee3" xsi:nil="true"/>
    <Is_Collaboration_Space_Locked xmlns="6c570e8d-7079-4bb6-a7be-5bd290c56ee3" xsi:nil="true"/>
    <FolderType xmlns="6c570e8d-7079-4bb6-a7be-5bd290c56ee3" xsi:nil="true"/>
    <Teachers xmlns="6c570e8d-7079-4bb6-a7be-5bd290c56ee3">
      <UserInfo>
        <DisplayName/>
        <AccountId xsi:nil="true"/>
        <AccountType/>
      </UserInfo>
    </Teachers>
    <NotebookType xmlns="6c570e8d-7079-4bb6-a7be-5bd290c56ee3" xsi:nil="true"/>
    <Leaders xmlns="6c570e8d-7079-4bb6-a7be-5bd290c56ee3">
      <UserInfo>
        <DisplayName/>
        <AccountId xsi:nil="true"/>
        <AccountType/>
      </UserInfo>
    </Leaders>
    <Members xmlns="6c570e8d-7079-4bb6-a7be-5bd290c56ee3">
      <UserInfo>
        <DisplayName/>
        <AccountId xsi:nil="true"/>
        <AccountType/>
      </UserInfo>
    </Members>
    <Has_Leaders_Only_SectionGroup xmlns="6c570e8d-7079-4bb6-a7be-5bd290c56ee3" xsi:nil="true"/>
    <Invited_Members xmlns="6c570e8d-7079-4bb6-a7be-5bd290c56ee3" xsi:nil="true"/>
    <Invited_Teachers xmlns="6c570e8d-7079-4bb6-a7be-5bd290c56ee3" xsi:nil="true"/>
    <Invited_Students xmlns="6c570e8d-7079-4bb6-a7be-5bd290c56ee3" xsi:nil="true"/>
    <TeamsChannelId xmlns="6c570e8d-7079-4bb6-a7be-5bd290c56ee3" xsi:nil="true"/>
    <IsNotebookLocked xmlns="6c570e8d-7079-4bb6-a7be-5bd290c56ee3" xsi:nil="true"/>
    <Owner xmlns="6c570e8d-7079-4bb6-a7be-5bd290c56ee3">
      <UserInfo>
        <DisplayName/>
        <AccountId xsi:nil="true"/>
        <AccountType/>
      </UserInfo>
    </Owner>
    <CultureName xmlns="6c570e8d-7079-4bb6-a7be-5bd290c56ee3" xsi:nil="true"/>
    <Distribution_Groups xmlns="6c570e8d-7079-4bb6-a7be-5bd290c56ee3" xsi:nil="true"/>
    <AppVersion xmlns="6c570e8d-7079-4bb6-a7be-5bd290c56ee3" xsi:nil="true"/>
    <Invited_Leaders xmlns="6c570e8d-7079-4bb6-a7be-5bd290c56ee3" xsi:nil="true"/>
    <Students xmlns="6c570e8d-7079-4bb6-a7be-5bd290c56ee3">
      <UserInfo>
        <DisplayName/>
        <AccountId xsi:nil="true"/>
        <AccountType/>
      </UserInfo>
    </Students>
    <Student_Groups xmlns="6c570e8d-7079-4bb6-a7be-5bd290c56ee3">
      <UserInfo>
        <DisplayName/>
        <AccountId xsi:nil="true"/>
        <AccountType/>
      </UserInfo>
    </Student_Groups>
    <Templates xmlns="6c570e8d-7079-4bb6-a7be-5bd290c56ee3" xsi:nil="true"/>
    <Math_Settings xmlns="6c570e8d-7079-4bb6-a7be-5bd290c56ee3" xsi:nil="true"/>
    <LMS_Mappings xmlns="6c570e8d-7079-4bb6-a7be-5bd290c56ee3" xsi:nil="true"/>
    <Self_Registration_Enabled xmlns="6c570e8d-7079-4bb6-a7be-5bd290c56ee3" xsi:nil="true"/>
    <Has_Teacher_Only_SectionGroup xmlns="6c570e8d-7079-4bb6-a7be-5bd290c56ee3" xsi:nil="true"/>
    <Member_Groups xmlns="6c570e8d-7079-4bb6-a7be-5bd290c56ee3">
      <UserInfo>
        <DisplayName/>
        <AccountId xsi:nil="true"/>
        <AccountType/>
      </UserInfo>
    </Member_Group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FAF54E4-832A-416C-94A6-DC8307CB5F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59c2da-56df-4bfe-ab38-dd24cbafdfd4"/>
    <ds:schemaRef ds:uri="6c570e8d-7079-4bb6-a7be-5bd290c56e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596F569-0BF5-45B3-96A0-317CF7A9C2D1}">
  <ds:schemaRefs>
    <ds:schemaRef ds:uri="http://schemas.openxmlformats.org/package/2006/metadata/core-properties"/>
    <ds:schemaRef ds:uri="d559c2da-56df-4bfe-ab38-dd24cbafdfd4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purl.org/dc/terms/"/>
    <ds:schemaRef ds:uri="6c570e8d-7079-4bb6-a7be-5bd290c56ee3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2F80E79-A310-470A-8327-2F6791833D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Main Event</Template>
  <TotalTime>73</TotalTime>
  <Words>795</Words>
  <Application>Microsoft Office PowerPoint</Application>
  <PresentationFormat>Široki zaslon</PresentationFormat>
  <Paragraphs>54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Trebuchet MS</vt:lpstr>
      <vt:lpstr>Office Theme</vt:lpstr>
      <vt:lpstr>Predstavljanje tableta dobivenih u sklopu projekta Škola za život</vt:lpstr>
      <vt:lpstr>Javna nabava tableta</vt:lpstr>
      <vt:lpstr>Zaduživanje tableta</vt:lpstr>
      <vt:lpstr>Postupci u slučaju oštećenja tableta</vt:lpstr>
      <vt:lpstr>Spajanje tableta na internet</vt:lpstr>
      <vt:lpstr>Nenaplatne domene</vt:lpstr>
      <vt:lpstr>PowerPoint prezentacija</vt:lpstr>
      <vt:lpstr>Specifikacije tableta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Vjera Barbir Alavanja</dc:creator>
  <cp:lastModifiedBy>Korisnik 12</cp:lastModifiedBy>
  <cp:revision>28</cp:revision>
  <dcterms:created xsi:type="dcterms:W3CDTF">2020-01-19T14:13:22Z</dcterms:created>
  <dcterms:modified xsi:type="dcterms:W3CDTF">2022-12-05T23:55:26Z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0x010100D455065B835D544D891D075ECA0FC8CB</vt:lpwstr>
  </property>
</Properties>
</file>