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58" r:id="rId6"/>
    <p:sldId id="266" r:id="rId7"/>
    <p:sldId id="262" r:id="rId8"/>
    <p:sldId id="268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3" r:id="rId18"/>
    <p:sldId id="285" r:id="rId19"/>
    <p:sldId id="286" r:id="rId20"/>
    <p:sldId id="287" r:id="rId21"/>
    <p:sldId id="290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27130-186C-4CFD-ACC3-8403A9BFBAB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7505C50-222C-4628-8359-B3586D14E39C}">
      <dgm:prSet phldrT="[Tekst]"/>
      <dgm:spPr/>
      <dgm:t>
        <a:bodyPr/>
        <a:lstStyle/>
        <a:p>
          <a:r>
            <a:rPr lang="hr-HR" dirty="0"/>
            <a:t>ulaz</a:t>
          </a:r>
        </a:p>
      </dgm:t>
    </dgm:pt>
    <dgm:pt modelId="{20BE7A1E-EA57-477C-84C7-8795AFDAB86B}" type="parTrans" cxnId="{C7AFFD34-DB68-475D-89FA-B0ACA4DCB230}">
      <dgm:prSet/>
      <dgm:spPr/>
      <dgm:t>
        <a:bodyPr/>
        <a:lstStyle/>
        <a:p>
          <a:endParaRPr lang="hr-HR"/>
        </a:p>
      </dgm:t>
    </dgm:pt>
    <dgm:pt modelId="{E30C884E-B343-4A8C-A5AF-58257BD66456}" type="sibTrans" cxnId="{C7AFFD34-DB68-475D-89FA-B0ACA4DCB230}">
      <dgm:prSet/>
      <dgm:spPr/>
      <dgm:t>
        <a:bodyPr/>
        <a:lstStyle/>
        <a:p>
          <a:endParaRPr lang="hr-HR"/>
        </a:p>
      </dgm:t>
    </dgm:pt>
    <dgm:pt modelId="{7E0F9B52-AA43-4AE2-B473-DD5F5693A59D}">
      <dgm:prSet phldrT="[Tekst]"/>
      <dgm:spPr/>
      <dgm:t>
        <a:bodyPr/>
        <a:lstStyle/>
        <a:p>
          <a:r>
            <a:rPr lang="hr-HR" dirty="0"/>
            <a:t>obrada</a:t>
          </a:r>
        </a:p>
      </dgm:t>
    </dgm:pt>
    <dgm:pt modelId="{145C67B4-B10F-4659-9FA4-69ED6AFA9AAC}" type="parTrans" cxnId="{95E2F1B2-1D9A-49F2-9270-58FC8633FEBC}">
      <dgm:prSet/>
      <dgm:spPr/>
      <dgm:t>
        <a:bodyPr/>
        <a:lstStyle/>
        <a:p>
          <a:endParaRPr lang="hr-HR"/>
        </a:p>
      </dgm:t>
    </dgm:pt>
    <dgm:pt modelId="{DE10B3F4-7485-4855-8F53-B9A442B1FC92}" type="sibTrans" cxnId="{95E2F1B2-1D9A-49F2-9270-58FC8633FEBC}">
      <dgm:prSet/>
      <dgm:spPr/>
      <dgm:t>
        <a:bodyPr/>
        <a:lstStyle/>
        <a:p>
          <a:endParaRPr lang="hr-HR"/>
        </a:p>
      </dgm:t>
    </dgm:pt>
    <dgm:pt modelId="{7CE38681-355D-422D-A2EC-BB01C5B887DC}">
      <dgm:prSet phldrT="[Tekst]"/>
      <dgm:spPr/>
      <dgm:t>
        <a:bodyPr/>
        <a:lstStyle/>
        <a:p>
          <a:r>
            <a:rPr lang="hr-HR" dirty="0"/>
            <a:t>izlaz</a:t>
          </a:r>
        </a:p>
      </dgm:t>
    </dgm:pt>
    <dgm:pt modelId="{D69C1CD8-33C8-4A4F-B3B3-BFEDBC771F4F}" type="parTrans" cxnId="{9CED262F-62A6-4AAE-B874-F71B303C5857}">
      <dgm:prSet/>
      <dgm:spPr/>
      <dgm:t>
        <a:bodyPr/>
        <a:lstStyle/>
        <a:p>
          <a:endParaRPr lang="hr-HR"/>
        </a:p>
      </dgm:t>
    </dgm:pt>
    <dgm:pt modelId="{0C77E108-91EC-426F-9FCD-D449FE9CD695}" type="sibTrans" cxnId="{9CED262F-62A6-4AAE-B874-F71B303C5857}">
      <dgm:prSet/>
      <dgm:spPr/>
      <dgm:t>
        <a:bodyPr/>
        <a:lstStyle/>
        <a:p>
          <a:endParaRPr lang="hr-HR"/>
        </a:p>
      </dgm:t>
    </dgm:pt>
    <dgm:pt modelId="{B4BD739E-CC18-43C0-BBC6-653ADEE15CEB}" type="pres">
      <dgm:prSet presAssocID="{01027130-186C-4CFD-ACC3-8403A9BFBAB8}" presName="Name0" presStyleCnt="0">
        <dgm:presLayoutVars>
          <dgm:dir/>
          <dgm:resizeHandles val="exact"/>
        </dgm:presLayoutVars>
      </dgm:prSet>
      <dgm:spPr/>
    </dgm:pt>
    <dgm:pt modelId="{3297DC68-FEEA-431E-8470-9D7A216EAA4A}" type="pres">
      <dgm:prSet presAssocID="{A7505C50-222C-4628-8359-B3586D14E3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9EB033-E56F-45F1-B9ED-C469027C5148}" type="pres">
      <dgm:prSet presAssocID="{E30C884E-B343-4A8C-A5AF-58257BD66456}" presName="sibTrans" presStyleLbl="sibTrans2D1" presStyleIdx="0" presStyleCnt="2"/>
      <dgm:spPr/>
      <dgm:t>
        <a:bodyPr/>
        <a:lstStyle/>
        <a:p>
          <a:endParaRPr lang="hr-HR"/>
        </a:p>
      </dgm:t>
    </dgm:pt>
    <dgm:pt modelId="{665AC47F-85BA-4705-849D-6E35B2A5E047}" type="pres">
      <dgm:prSet presAssocID="{E30C884E-B343-4A8C-A5AF-58257BD66456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48E690A9-9B1D-40B2-B609-7CA27CE38D08}" type="pres">
      <dgm:prSet presAssocID="{7E0F9B52-AA43-4AE2-B473-DD5F5693A5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A1E9E7-B0E5-4D85-BF2E-36EC737CEEDB}" type="pres">
      <dgm:prSet presAssocID="{DE10B3F4-7485-4855-8F53-B9A442B1FC92}" presName="sibTrans" presStyleLbl="sibTrans2D1" presStyleIdx="1" presStyleCnt="2"/>
      <dgm:spPr/>
      <dgm:t>
        <a:bodyPr/>
        <a:lstStyle/>
        <a:p>
          <a:endParaRPr lang="hr-HR"/>
        </a:p>
      </dgm:t>
    </dgm:pt>
    <dgm:pt modelId="{43EE58C2-C19B-40E8-AD8E-9A8FE4B29A51}" type="pres">
      <dgm:prSet presAssocID="{DE10B3F4-7485-4855-8F53-B9A442B1FC92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6AEE62F4-8A09-4DB7-81E7-6CEF6762B37C}" type="pres">
      <dgm:prSet presAssocID="{7CE38681-355D-422D-A2EC-BB01C5B887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BB80803-8EAA-4753-87E5-99200DD8A0AC}" type="presOf" srcId="{E30C884E-B343-4A8C-A5AF-58257BD66456}" destId="{665AC47F-85BA-4705-849D-6E35B2A5E047}" srcOrd="1" destOrd="0" presId="urn:microsoft.com/office/officeart/2005/8/layout/process1"/>
    <dgm:cxn modelId="{E188665D-3E72-414C-B60F-462D5C20747D}" type="presOf" srcId="{A7505C50-222C-4628-8359-B3586D14E39C}" destId="{3297DC68-FEEA-431E-8470-9D7A216EAA4A}" srcOrd="0" destOrd="0" presId="urn:microsoft.com/office/officeart/2005/8/layout/process1"/>
    <dgm:cxn modelId="{95E2F1B2-1D9A-49F2-9270-58FC8633FEBC}" srcId="{01027130-186C-4CFD-ACC3-8403A9BFBAB8}" destId="{7E0F9B52-AA43-4AE2-B473-DD5F5693A59D}" srcOrd="1" destOrd="0" parTransId="{145C67B4-B10F-4659-9FA4-69ED6AFA9AAC}" sibTransId="{DE10B3F4-7485-4855-8F53-B9A442B1FC92}"/>
    <dgm:cxn modelId="{CC8E4158-5F12-4748-B4BD-0A0E9FCEB63B}" type="presOf" srcId="{7E0F9B52-AA43-4AE2-B473-DD5F5693A59D}" destId="{48E690A9-9B1D-40B2-B609-7CA27CE38D08}" srcOrd="0" destOrd="0" presId="urn:microsoft.com/office/officeart/2005/8/layout/process1"/>
    <dgm:cxn modelId="{9CED262F-62A6-4AAE-B874-F71B303C5857}" srcId="{01027130-186C-4CFD-ACC3-8403A9BFBAB8}" destId="{7CE38681-355D-422D-A2EC-BB01C5B887DC}" srcOrd="2" destOrd="0" parTransId="{D69C1CD8-33C8-4A4F-B3B3-BFEDBC771F4F}" sibTransId="{0C77E108-91EC-426F-9FCD-D449FE9CD695}"/>
    <dgm:cxn modelId="{96DF821C-15C9-4020-9171-6A6BE27C1A6F}" type="presOf" srcId="{DE10B3F4-7485-4855-8F53-B9A442B1FC92}" destId="{43EE58C2-C19B-40E8-AD8E-9A8FE4B29A51}" srcOrd="1" destOrd="0" presId="urn:microsoft.com/office/officeart/2005/8/layout/process1"/>
    <dgm:cxn modelId="{A5944520-7E2F-4E21-B9B4-FAE162EE8E26}" type="presOf" srcId="{7CE38681-355D-422D-A2EC-BB01C5B887DC}" destId="{6AEE62F4-8A09-4DB7-81E7-6CEF6762B37C}" srcOrd="0" destOrd="0" presId="urn:microsoft.com/office/officeart/2005/8/layout/process1"/>
    <dgm:cxn modelId="{C7AFFD34-DB68-475D-89FA-B0ACA4DCB230}" srcId="{01027130-186C-4CFD-ACC3-8403A9BFBAB8}" destId="{A7505C50-222C-4628-8359-B3586D14E39C}" srcOrd="0" destOrd="0" parTransId="{20BE7A1E-EA57-477C-84C7-8795AFDAB86B}" sibTransId="{E30C884E-B343-4A8C-A5AF-58257BD66456}"/>
    <dgm:cxn modelId="{E154BA95-981A-4D12-944E-843DF1F90449}" type="presOf" srcId="{DE10B3F4-7485-4855-8F53-B9A442B1FC92}" destId="{83A1E9E7-B0E5-4D85-BF2E-36EC737CEEDB}" srcOrd="0" destOrd="0" presId="urn:microsoft.com/office/officeart/2005/8/layout/process1"/>
    <dgm:cxn modelId="{B06C89A8-BA7A-48A1-B0F8-5FD4857A9FBA}" type="presOf" srcId="{E30C884E-B343-4A8C-A5AF-58257BD66456}" destId="{239EB033-E56F-45F1-B9ED-C469027C5148}" srcOrd="0" destOrd="0" presId="urn:microsoft.com/office/officeart/2005/8/layout/process1"/>
    <dgm:cxn modelId="{4258FC1E-D27C-4EFA-B19E-693936E366BA}" type="presOf" srcId="{01027130-186C-4CFD-ACC3-8403A9BFBAB8}" destId="{B4BD739E-CC18-43C0-BBC6-653ADEE15CEB}" srcOrd="0" destOrd="0" presId="urn:microsoft.com/office/officeart/2005/8/layout/process1"/>
    <dgm:cxn modelId="{3ABC13DB-B0BF-4F22-A2EC-8A1FD00AEB65}" type="presParOf" srcId="{B4BD739E-CC18-43C0-BBC6-653ADEE15CEB}" destId="{3297DC68-FEEA-431E-8470-9D7A216EAA4A}" srcOrd="0" destOrd="0" presId="urn:microsoft.com/office/officeart/2005/8/layout/process1"/>
    <dgm:cxn modelId="{BCBF9D98-0640-4CAA-8282-5CEE72A19CAF}" type="presParOf" srcId="{B4BD739E-CC18-43C0-BBC6-653ADEE15CEB}" destId="{239EB033-E56F-45F1-B9ED-C469027C5148}" srcOrd="1" destOrd="0" presId="urn:microsoft.com/office/officeart/2005/8/layout/process1"/>
    <dgm:cxn modelId="{43CE6AAF-F8A6-4FC3-A7C1-45A5A1899810}" type="presParOf" srcId="{239EB033-E56F-45F1-B9ED-C469027C5148}" destId="{665AC47F-85BA-4705-849D-6E35B2A5E047}" srcOrd="0" destOrd="0" presId="urn:microsoft.com/office/officeart/2005/8/layout/process1"/>
    <dgm:cxn modelId="{AC14467B-6574-4873-A9A3-8873DA681B9A}" type="presParOf" srcId="{B4BD739E-CC18-43C0-BBC6-653ADEE15CEB}" destId="{48E690A9-9B1D-40B2-B609-7CA27CE38D08}" srcOrd="2" destOrd="0" presId="urn:microsoft.com/office/officeart/2005/8/layout/process1"/>
    <dgm:cxn modelId="{9677BA38-A6B0-4AB8-A3FB-875264152316}" type="presParOf" srcId="{B4BD739E-CC18-43C0-BBC6-653ADEE15CEB}" destId="{83A1E9E7-B0E5-4D85-BF2E-36EC737CEEDB}" srcOrd="3" destOrd="0" presId="urn:microsoft.com/office/officeart/2005/8/layout/process1"/>
    <dgm:cxn modelId="{905CDA3E-AB40-4A87-86BB-1D0E5956E16E}" type="presParOf" srcId="{83A1E9E7-B0E5-4D85-BF2E-36EC737CEEDB}" destId="{43EE58C2-C19B-40E8-AD8E-9A8FE4B29A51}" srcOrd="0" destOrd="0" presId="urn:microsoft.com/office/officeart/2005/8/layout/process1"/>
    <dgm:cxn modelId="{D5153959-6D9A-4107-A4D5-0449B87FBBEE}" type="presParOf" srcId="{B4BD739E-CC18-43C0-BBC6-653ADEE15CEB}" destId="{6AEE62F4-8A09-4DB7-81E7-6CEF6762B37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7DC68-FEEA-431E-8470-9D7A216EAA4A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ulaz</a:t>
          </a:r>
        </a:p>
      </dsp:txBody>
      <dsp:txXfrm>
        <a:off x="33499" y="1579724"/>
        <a:ext cx="1545106" cy="904550"/>
      </dsp:txXfrm>
    </dsp:sp>
    <dsp:sp modelId="{239EB033-E56F-45F1-B9ED-C469027C5148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1766887" y="1912856"/>
        <a:ext cx="237646" cy="238286"/>
      </dsp:txXfrm>
    </dsp:sp>
    <dsp:sp modelId="{48E690A9-9B1D-40B2-B609-7CA27CE38D08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obrada</a:t>
          </a:r>
        </a:p>
      </dsp:txBody>
      <dsp:txXfrm>
        <a:off x="2275446" y="1579724"/>
        <a:ext cx="1545106" cy="904550"/>
      </dsp:txXfrm>
    </dsp:sp>
    <dsp:sp modelId="{83A1E9E7-B0E5-4D85-BF2E-36EC737CEEDB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4008834" y="1912856"/>
        <a:ext cx="237646" cy="238286"/>
      </dsp:txXfrm>
    </dsp:sp>
    <dsp:sp modelId="{6AEE62F4-8A09-4DB7-81E7-6CEF6762B37C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izlaz</a:t>
          </a:r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09" y="331501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F3E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609" y="50446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20" y="141251"/>
            <a:ext cx="4116381" cy="29141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04" y="226936"/>
            <a:ext cx="8229600" cy="9222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9" name="Zaobljeni pravokutnik 8"/>
          <p:cNvSpPr/>
          <p:nvPr/>
        </p:nvSpPr>
        <p:spPr>
          <a:xfrm>
            <a:off x="74343" y="1117681"/>
            <a:ext cx="7917365" cy="81277"/>
          </a:xfrm>
          <a:prstGeom prst="roundRect">
            <a:avLst/>
          </a:prstGeom>
          <a:solidFill>
            <a:srgbClr val="FCB03F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05" y="609789"/>
            <a:ext cx="691376" cy="802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Zaobljeni pravokutnik 11"/>
          <p:cNvSpPr/>
          <p:nvPr/>
        </p:nvSpPr>
        <p:spPr>
          <a:xfrm>
            <a:off x="8032597" y="1115785"/>
            <a:ext cx="228986" cy="83173"/>
          </a:xfrm>
          <a:prstGeom prst="roundRect">
            <a:avLst/>
          </a:prstGeom>
          <a:solidFill>
            <a:srgbClr val="FFBA4E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8301348" y="1117681"/>
            <a:ext cx="63190" cy="83173"/>
          </a:xfrm>
          <a:prstGeom prst="roundRect">
            <a:avLst/>
          </a:prstGeom>
          <a:solidFill>
            <a:srgbClr val="FFDF6D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2" y="5816225"/>
            <a:ext cx="606648" cy="93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74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86396"/>
            <a:ext cx="8242663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rgbClr val="C00000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13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6" y="592856"/>
            <a:ext cx="7551951" cy="53463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7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76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32B583-AEDC-45DD-A6D7-BA00162F3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Python – ponovimo sve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A8DF-56B9-4FD8-BF7C-5A61BE9E9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361" y="4376455"/>
            <a:ext cx="6400800" cy="847265"/>
          </a:xfrm>
        </p:spPr>
        <p:txBody>
          <a:bodyPr/>
          <a:lstStyle/>
          <a:p>
            <a:r>
              <a:rPr lang="hr-HR" b="1" dirty="0"/>
              <a:t>2. Računalno razmišljanje i programiranje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460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205B9-8489-4161-8610-9A705C74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Prozor za crtanje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82AF83-319C-4EAF-9AE6-46A45E8A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87" y="134014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92A63B-D3D3-48CC-AAD4-16B7F46D0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6" t="2618" r="50917" b="32997"/>
          <a:stretch/>
        </p:blipFill>
        <p:spPr>
          <a:xfrm>
            <a:off x="3168939" y="1795077"/>
            <a:ext cx="5708709" cy="463700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784FD62-3D94-405E-A68A-4A1A16BF4F11}"/>
              </a:ext>
            </a:extLst>
          </p:cNvPr>
          <p:cNvSpPr txBox="1"/>
          <p:nvPr/>
        </p:nvSpPr>
        <p:spPr>
          <a:xfrm>
            <a:off x="5142450" y="680799"/>
            <a:ext cx="26509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Naslov prozora – naredba</a:t>
            </a:r>
          </a:p>
          <a:p>
            <a:r>
              <a:rPr lang="hr-HR" b="1" dirty="0">
                <a:solidFill>
                  <a:srgbClr val="FF0000"/>
                </a:solidFill>
              </a:rPr>
              <a:t>Title (‘Crtanje’)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CAA9D8E-F586-4951-BF01-D857D087A0A3}"/>
              </a:ext>
            </a:extLst>
          </p:cNvPr>
          <p:cNvSpPr txBox="1"/>
          <p:nvPr/>
        </p:nvSpPr>
        <p:spPr>
          <a:xfrm>
            <a:off x="403718" y="1604129"/>
            <a:ext cx="227237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st ()</a:t>
            </a:r>
          </a:p>
          <a:p>
            <a:r>
              <a:rPr lang="hr-HR" b="1" dirty="0"/>
              <a:t>show </a:t>
            </a:r>
            <a:r>
              <a:rPr lang="hr-HR" b="1" dirty="0" err="1"/>
              <a:t>turtle</a:t>
            </a:r>
            <a:endParaRPr lang="hr-HR" b="1" dirty="0"/>
          </a:p>
          <a:p>
            <a:r>
              <a:rPr lang="hr-HR" dirty="0"/>
              <a:t> – prikaz kornjače – olovke za crtanje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C5B36C5-AE4C-4971-B9FB-EA1909EEEA18}"/>
              </a:ext>
            </a:extLst>
          </p:cNvPr>
          <p:cNvSpPr txBox="1"/>
          <p:nvPr/>
        </p:nvSpPr>
        <p:spPr>
          <a:xfrm>
            <a:off x="314587" y="3437252"/>
            <a:ext cx="2361501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</a:rPr>
              <a:t>ht</a:t>
            </a:r>
            <a:r>
              <a:rPr lang="hr-HR" sz="2800" b="1" dirty="0">
                <a:solidFill>
                  <a:srgbClr val="FF0000"/>
                </a:solidFill>
              </a:rPr>
              <a:t> ()</a:t>
            </a:r>
          </a:p>
          <a:p>
            <a:r>
              <a:rPr lang="hr-HR" b="1" dirty="0" err="1"/>
              <a:t>hide</a:t>
            </a:r>
            <a:r>
              <a:rPr lang="hr-HR" b="1" dirty="0"/>
              <a:t> </a:t>
            </a:r>
            <a:r>
              <a:rPr lang="hr-HR" b="1" dirty="0" err="1"/>
              <a:t>turtle</a:t>
            </a:r>
            <a:endParaRPr lang="hr-HR" b="1" dirty="0"/>
          </a:p>
          <a:p>
            <a:r>
              <a:rPr lang="hr-HR" dirty="0"/>
              <a:t> – sakrivanje kornjače – olovke za crtanje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1D2B60B4-F20C-41B8-A286-7D4205BEBFF8}"/>
              </a:ext>
            </a:extLst>
          </p:cNvPr>
          <p:cNvCxnSpPr/>
          <p:nvPr/>
        </p:nvCxnSpPr>
        <p:spPr>
          <a:xfrm flipV="1">
            <a:off x="2418124" y="3420748"/>
            <a:ext cx="1205920" cy="597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2C8EC209-7FCC-4168-8B98-7D69A5301C07}"/>
              </a:ext>
            </a:extLst>
          </p:cNvPr>
          <p:cNvCxnSpPr/>
          <p:nvPr/>
        </p:nvCxnSpPr>
        <p:spPr>
          <a:xfrm>
            <a:off x="2441196" y="2664110"/>
            <a:ext cx="1057013" cy="485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A0C1C0A9-26D3-4148-9D26-F987D673492D}"/>
              </a:ext>
            </a:extLst>
          </p:cNvPr>
          <p:cNvCxnSpPr/>
          <p:nvPr/>
        </p:nvCxnSpPr>
        <p:spPr>
          <a:xfrm>
            <a:off x="6786694" y="1413181"/>
            <a:ext cx="0" cy="1361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E5A219E9-2AD3-4E88-9ED2-552B308C7E6B}"/>
              </a:ext>
            </a:extLst>
          </p:cNvPr>
          <p:cNvCxnSpPr/>
          <p:nvPr/>
        </p:nvCxnSpPr>
        <p:spPr>
          <a:xfrm flipH="1">
            <a:off x="5217952" y="1340144"/>
            <a:ext cx="1249960" cy="1618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C905B48B-427D-4779-A77C-D84425B13788}"/>
              </a:ext>
            </a:extLst>
          </p:cNvPr>
          <p:cNvSpPr/>
          <p:nvPr/>
        </p:nvSpPr>
        <p:spPr>
          <a:xfrm>
            <a:off x="5217952" y="2957342"/>
            <a:ext cx="906011" cy="2013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1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52316-8D40-4727-B408-1FBC7F15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naredbe za pomicanje olovke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F1C1151C-D68C-4635-AA50-79DDA11206A7}"/>
              </a:ext>
            </a:extLst>
          </p:cNvPr>
          <p:cNvGraphicFramePr>
            <a:graphicFrameLocks noGrp="1"/>
          </p:cNvGraphicFramePr>
          <p:nvPr/>
        </p:nvGraphicFramePr>
        <p:xfrm>
          <a:off x="953480" y="1543743"/>
          <a:ext cx="7450823" cy="39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90">
                  <a:extLst>
                    <a:ext uri="{9D8B030D-6E8A-4147-A177-3AD203B41FA5}">
                      <a16:colId xmlns:a16="http://schemas.microsoft.com/office/drawing/2014/main" val="350084712"/>
                    </a:ext>
                  </a:extLst>
                </a:gridCol>
                <a:gridCol w="1930104">
                  <a:extLst>
                    <a:ext uri="{9D8B030D-6E8A-4147-A177-3AD203B41FA5}">
                      <a16:colId xmlns:a16="http://schemas.microsoft.com/office/drawing/2014/main" val="2084261435"/>
                    </a:ext>
                  </a:extLst>
                </a:gridCol>
                <a:gridCol w="3479329">
                  <a:extLst>
                    <a:ext uri="{9D8B030D-6E8A-4147-A177-3AD203B41FA5}">
                      <a16:colId xmlns:a16="http://schemas.microsoft.com/office/drawing/2014/main" val="2969654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NAREDBA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SKRAĆENI NAZIV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 DJELOVANJA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7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err="1"/>
                        <a:t>forward</a:t>
                      </a:r>
                      <a:r>
                        <a:rPr lang="hr-HR" sz="1800" dirty="0"/>
                        <a:t> (a)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1" dirty="0" err="1"/>
                        <a:t>fd</a:t>
                      </a:r>
                      <a:r>
                        <a:rPr lang="hr-HR" sz="2000" b="1" dirty="0"/>
                        <a:t> (a)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pomiče olovku za </a:t>
                      </a:r>
                      <a:r>
                        <a:rPr lang="hr-HR" b="1" i="1" dirty="0"/>
                        <a:t>a</a:t>
                      </a:r>
                      <a:r>
                        <a:rPr lang="hr-HR" dirty="0"/>
                        <a:t> koraka naprijed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67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err="1"/>
                        <a:t>backward</a:t>
                      </a:r>
                      <a:r>
                        <a:rPr lang="hr-HR" sz="1800" dirty="0"/>
                        <a:t> (a)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1" dirty="0" err="1"/>
                        <a:t>bk</a:t>
                      </a:r>
                      <a:r>
                        <a:rPr lang="hr-HR" sz="2000" b="1" dirty="0"/>
                        <a:t> (a)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pomiče olovku za </a:t>
                      </a:r>
                      <a:r>
                        <a:rPr lang="hr-HR" b="1" i="1" dirty="0"/>
                        <a:t>a</a:t>
                      </a:r>
                      <a:r>
                        <a:rPr lang="hr-HR" dirty="0"/>
                        <a:t> koraka unatrag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64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err="1"/>
                        <a:t>right</a:t>
                      </a:r>
                      <a:r>
                        <a:rPr lang="hr-HR" sz="1800" dirty="0"/>
                        <a:t> (kut)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rt (kut)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zaokreće olovku za </a:t>
                      </a:r>
                      <a:r>
                        <a:rPr lang="hr-HR" b="1" i="1" dirty="0"/>
                        <a:t>kut</a:t>
                      </a:r>
                      <a:r>
                        <a:rPr lang="hr-HR" dirty="0"/>
                        <a:t> stupnjeva u desno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1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err="1"/>
                        <a:t>left</a:t>
                      </a:r>
                      <a:r>
                        <a:rPr lang="hr-HR" sz="1800" dirty="0"/>
                        <a:t> (kut)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1" dirty="0" err="1"/>
                        <a:t>lt</a:t>
                      </a:r>
                      <a:r>
                        <a:rPr lang="hr-HR" sz="2000" b="1" dirty="0"/>
                        <a:t> (kut)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zaokreće olovku za </a:t>
                      </a:r>
                      <a:r>
                        <a:rPr lang="hr-HR" b="1" i="1" dirty="0"/>
                        <a:t>kut</a:t>
                      </a:r>
                      <a:r>
                        <a:rPr lang="hr-HR" dirty="0"/>
                        <a:t> stupnjeva u lijevo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7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err="1"/>
                        <a:t>undo</a:t>
                      </a:r>
                      <a:r>
                        <a:rPr lang="hr-HR" sz="1800" dirty="0"/>
                        <a:t> ()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poništava posljednju radnju olovke (može se upotrijebiti više puta)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/>
                        <a:t>home ()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postavlja olovku u početni položaj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7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err="1"/>
                        <a:t>reset</a:t>
                      </a:r>
                      <a:r>
                        <a:rPr lang="hr-HR" sz="1800" dirty="0"/>
                        <a:t> ()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postavlja olovku u početni položaj</a:t>
                      </a:r>
                    </a:p>
                    <a:p>
                      <a:r>
                        <a:rPr lang="hr-HR" dirty="0"/>
                        <a:t>i briše crteže u grafičkom zaslonu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9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err="1"/>
                        <a:t>clear</a:t>
                      </a:r>
                      <a:r>
                        <a:rPr lang="hr-HR" sz="1800" dirty="0"/>
                        <a:t> ()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briše crteže u grafičkom zaslonu, a olovka ostaje u nepromijenjenom položaju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4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22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269EAA-0035-456E-AD3C-2B8DDA97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Kutevi</a:t>
            </a:r>
            <a:endParaRPr lang="hr-HR" sz="3600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50A8F22-1277-4513-8718-608B949BD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938" t="17655" r="30920" b="56025"/>
          <a:stretch/>
        </p:blipFill>
        <p:spPr>
          <a:xfrm>
            <a:off x="3505062" y="1426128"/>
            <a:ext cx="5263086" cy="429516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E6442D5-6BAA-4968-BBC8-3EE4E78770CB}"/>
              </a:ext>
            </a:extLst>
          </p:cNvPr>
          <p:cNvSpPr txBox="1"/>
          <p:nvPr/>
        </p:nvSpPr>
        <p:spPr>
          <a:xfrm>
            <a:off x="780176" y="1426128"/>
            <a:ext cx="245797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2060"/>
                </a:solidFill>
              </a:rPr>
              <a:t>Naredbe</a:t>
            </a:r>
          </a:p>
          <a:p>
            <a:r>
              <a:rPr lang="hr-HR" sz="2800" dirty="0" err="1"/>
              <a:t>Lt</a:t>
            </a:r>
            <a:r>
              <a:rPr lang="hr-HR" sz="2800" dirty="0"/>
              <a:t> (kut)</a:t>
            </a:r>
          </a:p>
          <a:p>
            <a:r>
              <a:rPr lang="hr-HR" sz="2800" dirty="0"/>
              <a:t>Rt (kut)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200AE94-66B4-4CDC-A0AC-44DD06270A63}"/>
              </a:ext>
            </a:extLst>
          </p:cNvPr>
          <p:cNvSpPr txBox="1"/>
          <p:nvPr/>
        </p:nvSpPr>
        <p:spPr>
          <a:xfrm>
            <a:off x="780176" y="3640822"/>
            <a:ext cx="317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Kornjača se samo okreće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Ne ostavlja tragove</a:t>
            </a:r>
          </a:p>
        </p:txBody>
      </p:sp>
    </p:spTree>
    <p:extLst>
      <p:ext uri="{BB962C8B-B14F-4D97-AF65-F5344CB8AC3E}">
        <p14:creationId xmlns:p14="http://schemas.microsoft.com/office/powerpoint/2010/main" val="272187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4F562-4469-4047-963F-8EF4B7D7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Naredbe </a:t>
            </a:r>
            <a:r>
              <a:rPr lang="hr-HR" dirty="0">
                <a:solidFill>
                  <a:srgbClr val="FF0000"/>
                </a:solidFill>
              </a:rPr>
              <a:t>PU</a:t>
            </a:r>
            <a:r>
              <a:rPr lang="hr-HR" dirty="0"/>
              <a:t> – </a:t>
            </a:r>
            <a:r>
              <a:rPr lang="hr-HR" dirty="0" err="1"/>
              <a:t>pen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(diži pero) i</a:t>
            </a:r>
            <a:br>
              <a:rPr lang="hr-HR" dirty="0"/>
            </a:br>
            <a:r>
              <a:rPr lang="hr-HR" dirty="0"/>
              <a:t>                 </a:t>
            </a:r>
            <a:r>
              <a:rPr lang="hr-HR" dirty="0">
                <a:solidFill>
                  <a:srgbClr val="FF0000"/>
                </a:solidFill>
              </a:rPr>
              <a:t>PD</a:t>
            </a:r>
            <a:r>
              <a:rPr lang="hr-HR" dirty="0"/>
              <a:t> – </a:t>
            </a:r>
            <a:r>
              <a:rPr lang="hr-HR" dirty="0" err="1"/>
              <a:t>pen</a:t>
            </a:r>
            <a:r>
              <a:rPr lang="hr-HR" dirty="0"/>
              <a:t> </a:t>
            </a:r>
            <a:r>
              <a:rPr lang="hr-HR" dirty="0" err="1"/>
              <a:t>down</a:t>
            </a:r>
            <a:r>
              <a:rPr lang="hr-HR" dirty="0"/>
              <a:t> (spuštaj pero)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85E2C3-C856-467F-A10B-EC0BAA9DE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03" t="46779" r="18715" b="35290"/>
          <a:stretch/>
        </p:blipFill>
        <p:spPr>
          <a:xfrm>
            <a:off x="951656" y="1585519"/>
            <a:ext cx="7354489" cy="2650921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3996BA4E-794C-4430-8A33-454C764BEE54}"/>
              </a:ext>
            </a:extLst>
          </p:cNvPr>
          <p:cNvSpPr/>
          <p:nvPr/>
        </p:nvSpPr>
        <p:spPr>
          <a:xfrm>
            <a:off x="2785145" y="4823670"/>
            <a:ext cx="3405930" cy="989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Uvijek dolaze u paru.</a:t>
            </a:r>
          </a:p>
        </p:txBody>
      </p:sp>
    </p:spTree>
    <p:extLst>
      <p:ext uri="{BB962C8B-B14F-4D97-AF65-F5344CB8AC3E}">
        <p14:creationId xmlns:p14="http://schemas.microsoft.com/office/powerpoint/2010/main" val="197790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AC6E9-349D-4EEC-913F-C3BFC098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79" y="270705"/>
            <a:ext cx="8229600" cy="922260"/>
          </a:xfrm>
        </p:spPr>
        <p:txBody>
          <a:bodyPr>
            <a:normAutofit/>
          </a:bodyPr>
          <a:lstStyle/>
          <a:p>
            <a:r>
              <a:rPr lang="hr-HR" sz="3600" dirty="0"/>
              <a:t>Crtanje pravilnih geometrijskih likova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CFA469-5B0E-49D2-AFDA-05E6B4FE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Puni kut - </a:t>
            </a:r>
            <a:r>
              <a:rPr lang="hr-HR" b="1" dirty="0"/>
              <a:t>360°</a:t>
            </a:r>
            <a:r>
              <a:rPr lang="hr-HR" dirty="0"/>
              <a:t> - dijelimo brojem stranica mnogokuta:</a:t>
            </a:r>
          </a:p>
          <a:p>
            <a:r>
              <a:rPr lang="hr-HR" dirty="0"/>
              <a:t>Trokut 			– &gt;     360°/3 = 120°</a:t>
            </a:r>
          </a:p>
          <a:p>
            <a:r>
              <a:rPr lang="hr-HR" dirty="0"/>
              <a:t>Kvadrat			 – &gt;    360°/4 = 90°</a:t>
            </a:r>
          </a:p>
          <a:p>
            <a:r>
              <a:rPr lang="hr-HR" dirty="0"/>
              <a:t>šesterokut 		– &gt;     360°/6 = 60°</a:t>
            </a:r>
          </a:p>
          <a:p>
            <a:r>
              <a:rPr lang="hr-HR" dirty="0"/>
              <a:t>osmerokut 		– &gt;     360°/8 = 45°</a:t>
            </a:r>
          </a:p>
          <a:p>
            <a:r>
              <a:rPr lang="hr-HR" dirty="0" err="1"/>
              <a:t>itd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795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F0FE4-719A-4DB9-B80E-AF8C4163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304324"/>
            <a:ext cx="8229600" cy="922260"/>
          </a:xfrm>
        </p:spPr>
        <p:txBody>
          <a:bodyPr/>
          <a:lstStyle/>
          <a:p>
            <a:r>
              <a:rPr lang="hr-HR" sz="4000" dirty="0"/>
              <a:t>Trokut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CD8AC1C-0EFF-4B34-9251-92B51A6C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93" t="17256" r="70835" b="51176"/>
          <a:stretch/>
        </p:blipFill>
        <p:spPr>
          <a:xfrm>
            <a:off x="4815842" y="1600201"/>
            <a:ext cx="3619500" cy="30501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A795159-7862-4764-990B-93F4BE8C2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5" t="12361" r="63553" b="70972"/>
          <a:stretch/>
        </p:blipFill>
        <p:spPr>
          <a:xfrm>
            <a:off x="-38656" y="1600201"/>
            <a:ext cx="4328160" cy="1828800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32082067-FEDD-42C6-B23E-3DBE7E1914B7}"/>
              </a:ext>
            </a:extLst>
          </p:cNvPr>
          <p:cNvSpPr/>
          <p:nvPr/>
        </p:nvSpPr>
        <p:spPr>
          <a:xfrm>
            <a:off x="3695700" y="2733675"/>
            <a:ext cx="1800225" cy="4095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Jednakokračni trokut 7">
            <a:extLst>
              <a:ext uri="{FF2B5EF4-FFF2-40B4-BE49-F238E27FC236}">
                <a16:creationId xmlns:a16="http://schemas.microsoft.com/office/drawing/2014/main" id="{AEE7E3E4-F2E0-4C5F-9D14-41BA4A4F3494}"/>
              </a:ext>
            </a:extLst>
          </p:cNvPr>
          <p:cNvSpPr/>
          <p:nvPr/>
        </p:nvSpPr>
        <p:spPr>
          <a:xfrm>
            <a:off x="3943350" y="132444"/>
            <a:ext cx="990600" cy="8539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14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7E26D3-17EA-4DD8-85C6-451E6007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15" y="318149"/>
            <a:ext cx="6100261" cy="7136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Dijelovi izvršavanje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0413DB-6B85-47B6-8E83-FEF5ADBE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68" y="1633759"/>
            <a:ext cx="6705600" cy="42049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sz="3200" dirty="0"/>
              <a:t>Unos podataka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Obrada podataka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Ispis rezultata obrade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5649B9D-EAF2-4628-AA79-EEE7693DCAE1}"/>
              </a:ext>
            </a:extLst>
          </p:cNvPr>
          <p:cNvGraphicFramePr/>
          <p:nvPr/>
        </p:nvGraphicFramePr>
        <p:xfrm>
          <a:off x="1624668" y="23197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830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87300E-F04A-4E4A-AB7C-35DC16D2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67" y="168688"/>
            <a:ext cx="8229600" cy="922260"/>
          </a:xfrm>
        </p:spPr>
        <p:txBody>
          <a:bodyPr>
            <a:normAutofit/>
          </a:bodyPr>
          <a:lstStyle/>
          <a:p>
            <a:r>
              <a:rPr lang="hr-HR" sz="3600" dirty="0"/>
              <a:t>Petlja   </a:t>
            </a:r>
            <a:r>
              <a:rPr lang="hr-HR" sz="4800" dirty="0">
                <a:solidFill>
                  <a:schemeClr val="accent2">
                    <a:lumMod val="75000"/>
                  </a:schemeClr>
                </a:solidFill>
              </a:rPr>
              <a:t>for</a:t>
            </a:r>
            <a:endParaRPr lang="hr-H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1BCC2B-A412-4C77-91A7-D792F8FA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23" y="2189527"/>
            <a:ext cx="4198691" cy="15163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600" dirty="0"/>
              <a:t>For</a:t>
            </a:r>
            <a:r>
              <a:rPr lang="hr-HR" sz="3600" dirty="0"/>
              <a:t> </a:t>
            </a:r>
            <a:r>
              <a:rPr lang="en-US" sz="3600" dirty="0"/>
              <a:t> </a:t>
            </a:r>
            <a:r>
              <a:rPr lang="hr-HR" sz="4000" b="1" dirty="0">
                <a:solidFill>
                  <a:srgbClr val="00B050"/>
                </a:solidFill>
              </a:rPr>
              <a:t>i</a:t>
            </a:r>
            <a:r>
              <a:rPr lang="en-US" sz="3600" dirty="0"/>
              <a:t> </a:t>
            </a:r>
            <a:r>
              <a:rPr lang="hr-HR" sz="3600" dirty="0"/>
              <a:t> </a:t>
            </a:r>
            <a:r>
              <a:rPr lang="en-US" sz="3600" dirty="0"/>
              <a:t>in range (4):</a:t>
            </a:r>
          </a:p>
          <a:p>
            <a:pPr marL="0" indent="0">
              <a:buNone/>
            </a:pPr>
            <a:r>
              <a:rPr lang="hr-HR" sz="3600" dirty="0"/>
              <a:t>           </a:t>
            </a:r>
            <a:r>
              <a:rPr lang="en-US" sz="2800" dirty="0" err="1"/>
              <a:t>fd</a:t>
            </a:r>
            <a:r>
              <a:rPr lang="en-US" sz="2800" dirty="0"/>
              <a:t> (</a:t>
            </a:r>
            <a:r>
              <a:rPr lang="hr-HR" sz="2800" dirty="0"/>
              <a:t>100</a:t>
            </a:r>
            <a:r>
              <a:rPr lang="en-US" sz="2800" dirty="0"/>
              <a:t>); rt (</a:t>
            </a:r>
            <a:r>
              <a:rPr lang="hr-HR" sz="2800" dirty="0"/>
              <a:t>90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E56C238-47AB-415C-9AE5-E1F97483806F}"/>
              </a:ext>
            </a:extLst>
          </p:cNvPr>
          <p:cNvSpPr txBox="1"/>
          <p:nvPr/>
        </p:nvSpPr>
        <p:spPr>
          <a:xfrm>
            <a:off x="2709644" y="1434517"/>
            <a:ext cx="18036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Broj ponavljanja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68BF4D7-3070-4AE9-93DA-C588D4872800}"/>
              </a:ext>
            </a:extLst>
          </p:cNvPr>
          <p:cNvSpPr txBox="1"/>
          <p:nvPr/>
        </p:nvSpPr>
        <p:spPr>
          <a:xfrm>
            <a:off x="5519956" y="1317072"/>
            <a:ext cx="19965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Granična vrijednost brojača i  (kraj)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95236BF7-6E78-4FF2-8AE3-6C548F580F5A}"/>
              </a:ext>
            </a:extLst>
          </p:cNvPr>
          <p:cNvCxnSpPr/>
          <p:nvPr/>
        </p:nvCxnSpPr>
        <p:spPr>
          <a:xfrm>
            <a:off x="3338818" y="1879134"/>
            <a:ext cx="0" cy="402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9941C7E4-9F63-4864-92F9-46E0907F4EC1}"/>
              </a:ext>
            </a:extLst>
          </p:cNvPr>
          <p:cNvCxnSpPr/>
          <p:nvPr/>
        </p:nvCxnSpPr>
        <p:spPr>
          <a:xfrm flipH="1">
            <a:off x="5620624" y="2080470"/>
            <a:ext cx="427838" cy="285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jagram toka: Postupak 11">
            <a:extLst>
              <a:ext uri="{FF2B5EF4-FFF2-40B4-BE49-F238E27FC236}">
                <a16:creationId xmlns:a16="http://schemas.microsoft.com/office/drawing/2014/main" id="{0A5C2AC8-86D4-44A7-B2EA-BD25FB9467A4}"/>
              </a:ext>
            </a:extLst>
          </p:cNvPr>
          <p:cNvSpPr/>
          <p:nvPr/>
        </p:nvSpPr>
        <p:spPr>
          <a:xfrm>
            <a:off x="3431103" y="2942439"/>
            <a:ext cx="2617359" cy="558916"/>
          </a:xfrm>
          <a:prstGeom prst="flowChart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B64AEDE-3AA3-400E-B2E7-5869F406B6AD}"/>
              </a:ext>
            </a:extLst>
          </p:cNvPr>
          <p:cNvSpPr txBox="1"/>
          <p:nvPr/>
        </p:nvSpPr>
        <p:spPr>
          <a:xfrm>
            <a:off x="5834543" y="3985820"/>
            <a:ext cx="208047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Naredbe koje se ponavljaju</a:t>
            </a: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F9DCB493-555C-4D4B-A96A-1D3421B06FDA}"/>
              </a:ext>
            </a:extLst>
          </p:cNvPr>
          <p:cNvCxnSpPr/>
          <p:nvPr/>
        </p:nvCxnSpPr>
        <p:spPr>
          <a:xfrm>
            <a:off x="5746459" y="3583528"/>
            <a:ext cx="302003" cy="318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D7DE9DC-3563-4257-9465-A99FCA28619A}"/>
              </a:ext>
            </a:extLst>
          </p:cNvPr>
          <p:cNvSpPr txBox="1"/>
          <p:nvPr/>
        </p:nvSpPr>
        <p:spPr>
          <a:xfrm>
            <a:off x="813732" y="4091515"/>
            <a:ext cx="232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Naredbe koje se ponavljaju moraju započeti uvlakom</a:t>
            </a:r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id="{EA7A8EBF-3BC2-40EA-81E5-05E370BEE4DD}"/>
              </a:ext>
            </a:extLst>
          </p:cNvPr>
          <p:cNvSpPr/>
          <p:nvPr/>
        </p:nvSpPr>
        <p:spPr>
          <a:xfrm rot="20399245">
            <a:off x="1603432" y="3576989"/>
            <a:ext cx="1540875" cy="3184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08387FC5-9B03-45D0-B685-C8A5ECA30675}"/>
              </a:ext>
            </a:extLst>
          </p:cNvPr>
          <p:cNvSpPr/>
          <p:nvPr/>
        </p:nvSpPr>
        <p:spPr>
          <a:xfrm>
            <a:off x="6132352" y="343949"/>
            <a:ext cx="1912690" cy="6931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zapisati</a:t>
            </a:r>
          </a:p>
        </p:txBody>
      </p:sp>
    </p:spTree>
    <p:extLst>
      <p:ext uri="{BB962C8B-B14F-4D97-AF65-F5344CB8AC3E}">
        <p14:creationId xmlns:p14="http://schemas.microsoft.com/office/powerpoint/2010/main" val="43744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C59D2-635F-4337-B168-688488E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Crtanje kvadrata - primjer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AA4CDE2-E5F2-4966-8D43-1C4BDF611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" t="2456" r="63771" b="83828"/>
          <a:stretch/>
        </p:blipFill>
        <p:spPr>
          <a:xfrm>
            <a:off x="1090569" y="1954634"/>
            <a:ext cx="6158873" cy="2214693"/>
          </a:xfrm>
          <a:prstGeom prst="rect">
            <a:avLst/>
          </a:prstGeom>
        </p:spPr>
      </p:pic>
      <p:sp>
        <p:nvSpPr>
          <p:cNvPr id="5" name="Dijagram toka: Postupak 4">
            <a:extLst>
              <a:ext uri="{FF2B5EF4-FFF2-40B4-BE49-F238E27FC236}">
                <a16:creationId xmlns:a16="http://schemas.microsoft.com/office/drawing/2014/main" id="{F3C5703E-30F0-4C1F-B6DF-C0D27B1C09C7}"/>
              </a:ext>
            </a:extLst>
          </p:cNvPr>
          <p:cNvSpPr/>
          <p:nvPr/>
        </p:nvSpPr>
        <p:spPr>
          <a:xfrm>
            <a:off x="2743200" y="3129094"/>
            <a:ext cx="3657600" cy="545284"/>
          </a:xfrm>
          <a:prstGeom prst="flowChartProcess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23A13DB-DC4C-4DB5-8D82-C33F6A82CD00}"/>
              </a:ext>
            </a:extLst>
          </p:cNvPr>
          <p:cNvSpPr txBox="1"/>
          <p:nvPr/>
        </p:nvSpPr>
        <p:spPr>
          <a:xfrm>
            <a:off x="4598522" y="4026497"/>
            <a:ext cx="29054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naredbe koje treba ponoviti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D507C069-E50A-425E-A696-793FF4652BB4}"/>
              </a:ext>
            </a:extLst>
          </p:cNvPr>
          <p:cNvCxnSpPr/>
          <p:nvPr/>
        </p:nvCxnSpPr>
        <p:spPr>
          <a:xfrm flipH="1" flipV="1">
            <a:off x="5704514" y="3758268"/>
            <a:ext cx="285225" cy="255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ijagram toka: Postupak 9">
            <a:extLst>
              <a:ext uri="{FF2B5EF4-FFF2-40B4-BE49-F238E27FC236}">
                <a16:creationId xmlns:a16="http://schemas.microsoft.com/office/drawing/2014/main" id="{116E3ACC-7B94-4F86-AF46-6EB1371B98B4}"/>
              </a:ext>
            </a:extLst>
          </p:cNvPr>
          <p:cNvSpPr/>
          <p:nvPr/>
        </p:nvSpPr>
        <p:spPr>
          <a:xfrm>
            <a:off x="1803633" y="2734811"/>
            <a:ext cx="511728" cy="604007"/>
          </a:xfrm>
          <a:prstGeom prst="flowChartProcess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BC8B086-89BA-4E80-9FC0-1C28239BE81E}"/>
              </a:ext>
            </a:extLst>
          </p:cNvPr>
          <p:cNvSpPr txBox="1"/>
          <p:nvPr/>
        </p:nvSpPr>
        <p:spPr>
          <a:xfrm>
            <a:off x="1174458" y="3758268"/>
            <a:ext cx="93117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brojač</a:t>
            </a:r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6B53AB63-2DFF-4139-9517-D23EA3963E99}"/>
              </a:ext>
            </a:extLst>
          </p:cNvPr>
          <p:cNvCxnSpPr/>
          <p:nvPr/>
        </p:nvCxnSpPr>
        <p:spPr>
          <a:xfrm flipV="1">
            <a:off x="1894558" y="3229761"/>
            <a:ext cx="253024" cy="444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id="{CC511D0F-39F2-4199-B2EE-A32DA2BE5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" t="4893" r="75022" b="80551"/>
          <a:stretch/>
        </p:blipFill>
        <p:spPr>
          <a:xfrm>
            <a:off x="1711354" y="4974765"/>
            <a:ext cx="2721456" cy="1535091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0E00036F-B55E-49A6-855C-D60BCAEAA145}"/>
              </a:ext>
            </a:extLst>
          </p:cNvPr>
          <p:cNvSpPr txBox="1"/>
          <p:nvPr/>
        </p:nvSpPr>
        <p:spPr>
          <a:xfrm>
            <a:off x="4953698" y="5486508"/>
            <a:ext cx="255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program bez for petlje</a:t>
            </a:r>
          </a:p>
        </p:txBody>
      </p:sp>
      <p:sp>
        <p:nvSpPr>
          <p:cNvPr id="16" name="Strelica: prema dolje 15">
            <a:extLst>
              <a:ext uri="{FF2B5EF4-FFF2-40B4-BE49-F238E27FC236}">
                <a16:creationId xmlns:a16="http://schemas.microsoft.com/office/drawing/2014/main" id="{6A6D9E58-F949-4CE7-9068-04D7E00425CE}"/>
              </a:ext>
            </a:extLst>
          </p:cNvPr>
          <p:cNvSpPr/>
          <p:nvPr/>
        </p:nvSpPr>
        <p:spPr>
          <a:xfrm rot="5400000">
            <a:off x="4357957" y="5287215"/>
            <a:ext cx="209721" cy="8599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65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D35F9-196E-4E7D-A533-8B3D4126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Ispis brojeva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5CF311-4E43-4CDA-9411-13DC2546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32" y="2715938"/>
            <a:ext cx="6606330" cy="1864451"/>
          </a:xfrm>
        </p:spPr>
        <p:txBody>
          <a:bodyPr/>
          <a:lstStyle/>
          <a:p>
            <a:pPr marL="0" indent="0">
              <a:buNone/>
            </a:pPr>
            <a:r>
              <a:rPr lang="hr-HR" sz="4800" dirty="0"/>
              <a:t>for i </a:t>
            </a:r>
            <a:r>
              <a:rPr lang="hr-HR" sz="4800" dirty="0" err="1"/>
              <a:t>in</a:t>
            </a:r>
            <a:r>
              <a:rPr lang="hr-HR" sz="4800" dirty="0"/>
              <a:t> </a:t>
            </a:r>
            <a:r>
              <a:rPr lang="hr-HR" sz="4800" dirty="0" err="1"/>
              <a:t>range</a:t>
            </a:r>
            <a:r>
              <a:rPr lang="hr-HR" sz="4800" dirty="0"/>
              <a:t> (1,10,2):</a:t>
            </a:r>
          </a:p>
          <a:p>
            <a:pPr marL="0" indent="0">
              <a:buNone/>
            </a:pPr>
            <a:r>
              <a:rPr lang="hr-HR" sz="4800" dirty="0"/>
              <a:t>              print (i)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715F53B-1673-4CD9-A42B-4FF327DC7ADE}"/>
              </a:ext>
            </a:extLst>
          </p:cNvPr>
          <p:cNvSpPr txBox="1"/>
          <p:nvPr/>
        </p:nvSpPr>
        <p:spPr>
          <a:xfrm>
            <a:off x="3875714" y="2139426"/>
            <a:ext cx="117445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dirty="0"/>
              <a:t>početak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F6451BB-F054-4C4E-A186-7B366127C4B8}"/>
              </a:ext>
            </a:extLst>
          </p:cNvPr>
          <p:cNvSpPr txBox="1"/>
          <p:nvPr/>
        </p:nvSpPr>
        <p:spPr>
          <a:xfrm>
            <a:off x="5360565" y="1963024"/>
            <a:ext cx="11744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kraj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945A88A-D189-41B1-BC5A-AD1CC6F71993}"/>
              </a:ext>
            </a:extLst>
          </p:cNvPr>
          <p:cNvSpPr txBox="1"/>
          <p:nvPr/>
        </p:nvSpPr>
        <p:spPr>
          <a:xfrm>
            <a:off x="6988030" y="2524147"/>
            <a:ext cx="1124124" cy="383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korak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988E4591-50FB-440E-A13F-48603944BA05}"/>
              </a:ext>
            </a:extLst>
          </p:cNvPr>
          <p:cNvCxnSpPr/>
          <p:nvPr/>
        </p:nvCxnSpPr>
        <p:spPr>
          <a:xfrm>
            <a:off x="4716709" y="2524147"/>
            <a:ext cx="148906" cy="319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49D347FD-FB95-4C98-B6E2-07DACF13137B}"/>
              </a:ext>
            </a:extLst>
          </p:cNvPr>
          <p:cNvCxnSpPr/>
          <p:nvPr/>
        </p:nvCxnSpPr>
        <p:spPr>
          <a:xfrm flipH="1">
            <a:off x="5629013" y="2370258"/>
            <a:ext cx="478172" cy="537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2E34D309-C0EE-4E75-9199-0D2A733BF72C}"/>
              </a:ext>
            </a:extLst>
          </p:cNvPr>
          <p:cNvCxnSpPr/>
          <p:nvPr/>
        </p:nvCxnSpPr>
        <p:spPr>
          <a:xfrm flipV="1">
            <a:off x="6291743" y="2843868"/>
            <a:ext cx="763398" cy="218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ravokutnik 13">
            <a:extLst>
              <a:ext uri="{FF2B5EF4-FFF2-40B4-BE49-F238E27FC236}">
                <a16:creationId xmlns:a16="http://schemas.microsoft.com/office/drawing/2014/main" id="{ED715A02-8383-4ACF-9B3C-A5EA6210855D}"/>
              </a:ext>
            </a:extLst>
          </p:cNvPr>
          <p:cNvSpPr/>
          <p:nvPr/>
        </p:nvSpPr>
        <p:spPr>
          <a:xfrm>
            <a:off x="3237784" y="5213192"/>
            <a:ext cx="362477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r-HR" sz="4000" dirty="0"/>
              <a:t>print (i, </a:t>
            </a:r>
            <a:r>
              <a:rPr lang="hr-HR" sz="4000" dirty="0" err="1"/>
              <a:t>end</a:t>
            </a:r>
            <a:r>
              <a:rPr lang="hr-HR" sz="4000" dirty="0"/>
              <a:t> = ‘ ‘)</a:t>
            </a:r>
          </a:p>
        </p:txBody>
      </p:sp>
      <p:sp>
        <p:nvSpPr>
          <p:cNvPr id="15" name="Strelica: desno 14">
            <a:extLst>
              <a:ext uri="{FF2B5EF4-FFF2-40B4-BE49-F238E27FC236}">
                <a16:creationId xmlns:a16="http://schemas.microsoft.com/office/drawing/2014/main" id="{65354443-649E-4945-8277-8AB412E85182}"/>
              </a:ext>
            </a:extLst>
          </p:cNvPr>
          <p:cNvSpPr/>
          <p:nvPr/>
        </p:nvSpPr>
        <p:spPr>
          <a:xfrm>
            <a:off x="587229" y="5065794"/>
            <a:ext cx="2499919" cy="7949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Brojevi u istom redu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87E254B9-0263-4F41-BB5D-4E3B236568F5}"/>
              </a:ext>
            </a:extLst>
          </p:cNvPr>
          <p:cNvSpPr/>
          <p:nvPr/>
        </p:nvSpPr>
        <p:spPr>
          <a:xfrm>
            <a:off x="721453" y="1439194"/>
            <a:ext cx="7952764" cy="34012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id="{833B69F2-C94F-4437-B4AA-A5053942B904}"/>
              </a:ext>
            </a:extLst>
          </p:cNvPr>
          <p:cNvSpPr/>
          <p:nvPr/>
        </p:nvSpPr>
        <p:spPr>
          <a:xfrm>
            <a:off x="5125673" y="377505"/>
            <a:ext cx="2214694" cy="771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zapisati</a:t>
            </a:r>
          </a:p>
        </p:txBody>
      </p:sp>
    </p:spTree>
    <p:extLst>
      <p:ext uri="{BB962C8B-B14F-4D97-AF65-F5344CB8AC3E}">
        <p14:creationId xmlns:p14="http://schemas.microsoft.com/office/powerpoint/2010/main" val="211394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BE9328-F4C8-43F3-952F-4E6752CB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Programski jezik </a:t>
            </a:r>
            <a:r>
              <a:rPr lang="hr-HR" dirty="0" err="1"/>
              <a:t>Python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04C622-B005-45B4-ACBB-02B95EA2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94" y="1376132"/>
            <a:ext cx="8229600" cy="4525963"/>
          </a:xfrm>
        </p:spPr>
        <p:txBody>
          <a:bodyPr/>
          <a:lstStyle/>
          <a:p>
            <a:r>
              <a:rPr lang="hr-HR" dirty="0"/>
              <a:t>https://www.python.org/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F141F0-E9FA-4FFD-99F5-CA17D29A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07" y="0"/>
            <a:ext cx="4301618" cy="145295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607BFD6-334A-42B8-97BA-53B5BE9DD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" t="67166" r="86697" b="540"/>
          <a:stretch/>
        </p:blipFill>
        <p:spPr>
          <a:xfrm>
            <a:off x="2181137" y="2215498"/>
            <a:ext cx="3061982" cy="4361673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5991FF0-D99D-4216-8F94-D6C4BFBA1D3E}"/>
              </a:ext>
            </a:extLst>
          </p:cNvPr>
          <p:cNvSpPr/>
          <p:nvPr/>
        </p:nvSpPr>
        <p:spPr>
          <a:xfrm>
            <a:off x="2340528" y="3984771"/>
            <a:ext cx="2298584" cy="32717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CD6BF8E3-2FB8-4F00-B925-8EA3362755E6}"/>
              </a:ext>
            </a:extLst>
          </p:cNvPr>
          <p:cNvSpPr/>
          <p:nvPr/>
        </p:nvSpPr>
        <p:spPr>
          <a:xfrm>
            <a:off x="4571999" y="4030910"/>
            <a:ext cx="1258349" cy="23489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939DA82-7690-440E-BCE4-88683E85D52D}"/>
              </a:ext>
            </a:extLst>
          </p:cNvPr>
          <p:cNvSpPr txBox="1"/>
          <p:nvPr/>
        </p:nvSpPr>
        <p:spPr>
          <a:xfrm>
            <a:off x="6107186" y="3846244"/>
            <a:ext cx="258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Pokretanje programa</a:t>
            </a:r>
          </a:p>
        </p:txBody>
      </p:sp>
    </p:spTree>
    <p:extLst>
      <p:ext uri="{BB962C8B-B14F-4D97-AF65-F5344CB8AC3E}">
        <p14:creationId xmlns:p14="http://schemas.microsoft.com/office/powerpoint/2010/main" val="214245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75946F-1582-460F-880D-EB0476CA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Zadatak</a:t>
            </a:r>
            <a:r>
              <a:rPr lang="hr-HR" dirty="0"/>
              <a:t>:  ispis prirodnih brojeva manjih od broja </a:t>
            </a:r>
            <a:r>
              <a:rPr lang="hr-HR" sz="3200" dirty="0">
                <a:solidFill>
                  <a:srgbClr val="0070C0"/>
                </a:solidFill>
              </a:rPr>
              <a:t>n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7240DE9-F90D-445E-9C5E-93691772E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" t="7830" r="54298" b="80267"/>
          <a:stretch/>
        </p:blipFill>
        <p:spPr>
          <a:xfrm>
            <a:off x="174704" y="1464986"/>
            <a:ext cx="8305607" cy="163894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71E355B-C6B6-4D30-9233-B42388804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14" r="69054" b="74557"/>
          <a:stretch/>
        </p:blipFill>
        <p:spPr>
          <a:xfrm>
            <a:off x="3102715" y="3511893"/>
            <a:ext cx="3887556" cy="92278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FA275A-6E89-46E0-BD4C-7833C9339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56" r="59543" b="64770"/>
          <a:stretch/>
        </p:blipFill>
        <p:spPr>
          <a:xfrm>
            <a:off x="3102715" y="4748165"/>
            <a:ext cx="5510663" cy="1031850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FC1CCB22-20BD-4390-8490-E2D20B2ADEAA}"/>
              </a:ext>
            </a:extLst>
          </p:cNvPr>
          <p:cNvSpPr/>
          <p:nvPr/>
        </p:nvSpPr>
        <p:spPr>
          <a:xfrm>
            <a:off x="486562" y="3511893"/>
            <a:ext cx="2256638" cy="1031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rješenje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ECA297D-C4A6-4987-BFDC-E7DA21AF86A1}"/>
              </a:ext>
            </a:extLst>
          </p:cNvPr>
          <p:cNvSpPr txBox="1"/>
          <p:nvPr/>
        </p:nvSpPr>
        <p:spPr>
          <a:xfrm>
            <a:off x="486561" y="4748165"/>
            <a:ext cx="2189527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ispis počinje od 1, a završava brojem manjim od n</a:t>
            </a:r>
          </a:p>
        </p:txBody>
      </p:sp>
    </p:spTree>
    <p:extLst>
      <p:ext uri="{BB962C8B-B14F-4D97-AF65-F5344CB8AC3E}">
        <p14:creationId xmlns:p14="http://schemas.microsoft.com/office/powerpoint/2010/main" val="3023247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hr-HR" dirty="0"/>
              <a:t>Napiši program koji unosi tvoje ime i ispiše poruku „Drago mi je što smo se upoznali“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Program unosi dvije varijable  a i b te izračunava njihov zbroj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Program crta kvadrat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Program ispiše brojeve od 1 do 10 s petljom for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582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4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F49E41-A5F5-4AA2-A506-8F521091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105"/>
            <a:ext cx="8229600" cy="922260"/>
          </a:xfrm>
        </p:spPr>
        <p:txBody>
          <a:bodyPr/>
          <a:lstStyle/>
          <a:p>
            <a:r>
              <a:rPr lang="hr-HR" dirty="0"/>
              <a:t>Pokretanje programskog jezika </a:t>
            </a:r>
            <a:r>
              <a:rPr lang="hr-HR" dirty="0" err="1"/>
              <a:t>Python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715200-AED3-4571-8445-25C52821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365"/>
            <a:ext cx="6010712" cy="782271"/>
          </a:xfrm>
        </p:spPr>
        <p:txBody>
          <a:bodyPr/>
          <a:lstStyle/>
          <a:p>
            <a:r>
              <a:rPr lang="hr-HR" dirty="0"/>
              <a:t>Razvojno sučelje IDLE –&gt;   </a:t>
            </a:r>
            <a:r>
              <a:rPr lang="hr-HR" dirty="0" err="1"/>
              <a:t>Python</a:t>
            </a:r>
            <a:r>
              <a:rPr lang="hr-HR" dirty="0"/>
              <a:t> </a:t>
            </a:r>
            <a:r>
              <a:rPr lang="hr-HR" dirty="0" err="1"/>
              <a:t>Shell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E010F81-338F-4D82-A745-ECE45478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04" y="2564836"/>
            <a:ext cx="6645392" cy="322638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53BCDD7-F1E9-4A84-B563-0538E42C0197}"/>
              </a:ext>
            </a:extLst>
          </p:cNvPr>
          <p:cNvSpPr txBox="1"/>
          <p:nvPr/>
        </p:nvSpPr>
        <p:spPr>
          <a:xfrm>
            <a:off x="3121735" y="1988191"/>
            <a:ext cx="17858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Traka izbornika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1D6B9964-C65F-40C1-A7F4-9063DA454E6D}"/>
              </a:ext>
            </a:extLst>
          </p:cNvPr>
          <p:cNvCxnSpPr/>
          <p:nvPr/>
        </p:nvCxnSpPr>
        <p:spPr>
          <a:xfrm flipH="1">
            <a:off x="3003259" y="2457974"/>
            <a:ext cx="251669" cy="310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E4143E4-E516-418D-B176-5B6A2DDA4A3C}"/>
              </a:ext>
            </a:extLst>
          </p:cNvPr>
          <p:cNvSpPr txBox="1"/>
          <p:nvPr/>
        </p:nvSpPr>
        <p:spPr>
          <a:xfrm>
            <a:off x="5268286" y="3758268"/>
            <a:ext cx="234052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Radna površina: upisivanje naredbi</a:t>
            </a:r>
          </a:p>
          <a:p>
            <a:r>
              <a:rPr lang="hr-HR" dirty="0"/>
              <a:t>testiranje programa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3CBABAA-09E3-4B85-8676-F70C9F3CC74B}"/>
              </a:ext>
            </a:extLst>
          </p:cNvPr>
          <p:cNvSpPr txBox="1"/>
          <p:nvPr/>
        </p:nvSpPr>
        <p:spPr>
          <a:xfrm>
            <a:off x="1568741" y="4479721"/>
            <a:ext cx="19965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znak upita </a:t>
            </a:r>
          </a:p>
          <a:p>
            <a:r>
              <a:rPr lang="hr-HR" dirty="0"/>
              <a:t>(engl. </a:t>
            </a:r>
            <a:r>
              <a:rPr lang="hr-HR" dirty="0" err="1"/>
              <a:t>prompt</a:t>
            </a:r>
            <a:r>
              <a:rPr lang="hr-HR" dirty="0"/>
              <a:t>)</a:t>
            </a: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6A567A53-5C68-47E1-AED6-BEFC2061F801}"/>
              </a:ext>
            </a:extLst>
          </p:cNvPr>
          <p:cNvSpPr/>
          <p:nvPr/>
        </p:nvSpPr>
        <p:spPr>
          <a:xfrm rot="8832951">
            <a:off x="1656962" y="3918409"/>
            <a:ext cx="139936" cy="6245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15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CA7AF2-FAE7-458F-A4CB-4D622CD8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Podaci u </a:t>
            </a:r>
            <a:r>
              <a:rPr lang="hr-HR" dirty="0" err="1"/>
              <a:t>Pythonu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7A0017-92F7-4B0C-9F48-5098DA8D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599" y="1952541"/>
            <a:ext cx="2067885" cy="46348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Cijeli brojevi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BF0D7A-AAB9-4CC2-A3DB-29F7AD5D9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23" r="73220" b="25737"/>
          <a:stretch/>
        </p:blipFill>
        <p:spPr>
          <a:xfrm>
            <a:off x="3909270" y="1475359"/>
            <a:ext cx="2323751" cy="18087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86A0BFE-EA5C-443E-B5B6-51353FCD6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4" t="13823" r="73178" b="70642"/>
          <a:stretch/>
        </p:blipFill>
        <p:spPr>
          <a:xfrm>
            <a:off x="3584197" y="3836915"/>
            <a:ext cx="3033498" cy="145653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CA6D8EC-F153-41C8-86D0-87E69088B0DB}"/>
              </a:ext>
            </a:extLst>
          </p:cNvPr>
          <p:cNvSpPr txBox="1">
            <a:spLocks/>
          </p:cNvSpPr>
          <p:nvPr/>
        </p:nvSpPr>
        <p:spPr>
          <a:xfrm>
            <a:off x="676712" y="4095926"/>
            <a:ext cx="3064778" cy="580936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Tekst ili znakovni niz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EDCE56D-1145-46CC-8963-D73BE884252C}"/>
              </a:ext>
            </a:extLst>
          </p:cNvPr>
          <p:cNvSpPr txBox="1"/>
          <p:nvPr/>
        </p:nvSpPr>
        <p:spPr>
          <a:xfrm>
            <a:off x="932927" y="4935873"/>
            <a:ext cx="24999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Unutar </a:t>
            </a:r>
            <a:r>
              <a:rPr lang="hr-HR" dirty="0" err="1"/>
              <a:t>polunavodnika</a:t>
            </a:r>
            <a:r>
              <a:rPr lang="hr-HR" dirty="0"/>
              <a:t> ili navodnika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44760658-D4F3-412C-8AD0-DBF0A9FDFE42}"/>
              </a:ext>
            </a:extLst>
          </p:cNvPr>
          <p:cNvSpPr/>
          <p:nvPr/>
        </p:nvSpPr>
        <p:spPr>
          <a:xfrm>
            <a:off x="2072081" y="4565184"/>
            <a:ext cx="201336" cy="3706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3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9320" y="369549"/>
            <a:ext cx="8229600" cy="922260"/>
          </a:xfrm>
        </p:spPr>
        <p:txBody>
          <a:bodyPr/>
          <a:lstStyle/>
          <a:p>
            <a:r>
              <a:rPr lang="hr-HR" dirty="0"/>
              <a:t>Znakovi za računske operacije</a:t>
            </a:r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856456"/>
              </p:ext>
            </p:extLst>
          </p:nvPr>
        </p:nvGraphicFramePr>
        <p:xfrm>
          <a:off x="469107" y="2172750"/>
          <a:ext cx="5000515" cy="3518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928"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Matematička</a:t>
                      </a:r>
                      <a:r>
                        <a:rPr lang="hr-HR" sz="1500" b="1" baseline="0" dirty="0"/>
                        <a:t> operacija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Znak</a:t>
                      </a:r>
                    </a:p>
                  </a:txBody>
                  <a:tcPr marL="68573" marR="68573" marT="34275" marB="342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Operacija </a:t>
                      </a:r>
                    </a:p>
                  </a:txBody>
                  <a:tcPr marL="68573" marR="68573" marT="34275" marB="342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Rezultat </a:t>
                      </a:r>
                    </a:p>
                  </a:txBody>
                  <a:tcPr marL="68573" marR="68573" marT="34275" marB="342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86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Zbrajanje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+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2 + 3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86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Oduzimanje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-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13 - 6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7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86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Množenje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*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7 * 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35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86">
                <a:tc rowSpan="2"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Dijeljenje 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/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45/2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22.5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86">
                <a:tc vMerge="1">
                  <a:txBody>
                    <a:bodyPr/>
                    <a:lstStyle/>
                    <a:p>
                      <a:pPr algn="ctr"/>
                      <a:endParaRPr lang="hr-HR" sz="2000" b="1" dirty="0"/>
                    </a:p>
                  </a:txBody>
                  <a:tcPr marL="91431" marR="91431" marT="45700" marB="4570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b="1" dirty="0"/>
                    </a:p>
                  </a:txBody>
                  <a:tcPr marL="91431" marR="9143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45/5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9.0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486">
                <a:tc rowSpan="2"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Djelomični količnik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//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45//5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9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486">
                <a:tc vMerge="1">
                  <a:txBody>
                    <a:bodyPr/>
                    <a:lstStyle/>
                    <a:p>
                      <a:pPr algn="ctr"/>
                      <a:endParaRPr lang="hr-HR" sz="2000" b="1" dirty="0"/>
                    </a:p>
                  </a:txBody>
                  <a:tcPr marL="91431" marR="91431" marT="45700" marB="4570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b="1" dirty="0"/>
                    </a:p>
                  </a:txBody>
                  <a:tcPr marL="91431" marR="9143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14//3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4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928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Ostatak</a:t>
                      </a:r>
                      <a:r>
                        <a:rPr lang="hr-HR" sz="1500" baseline="0" dirty="0"/>
                        <a:t> pri dijeljenju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%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14%3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2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Desna vitičasta zagrada 4"/>
          <p:cNvSpPr/>
          <p:nvPr/>
        </p:nvSpPr>
        <p:spPr>
          <a:xfrm>
            <a:off x="5572125" y="3921919"/>
            <a:ext cx="192881" cy="521493"/>
          </a:xfrm>
          <a:prstGeom prst="rightBrace">
            <a:avLst>
              <a:gd name="adj1" fmla="val 379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6" name="Desna vitičasta zagrada 5"/>
          <p:cNvSpPr/>
          <p:nvPr/>
        </p:nvSpPr>
        <p:spPr>
          <a:xfrm>
            <a:off x="5572124" y="4557713"/>
            <a:ext cx="192881" cy="521493"/>
          </a:xfrm>
          <a:prstGeom prst="rightBrace">
            <a:avLst>
              <a:gd name="adj1" fmla="val 379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7" name="TekstniOkvir 6"/>
          <p:cNvSpPr txBox="1"/>
          <p:nvPr/>
        </p:nvSpPr>
        <p:spPr>
          <a:xfrm>
            <a:off x="5950744" y="3940291"/>
            <a:ext cx="2450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dirty="0"/>
              <a:t>Rezultat kao decimalni broj s jednom decimalom.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950744" y="4480158"/>
            <a:ext cx="30003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dirty="0"/>
              <a:t>Rezultat kao cijeli broj.</a:t>
            </a:r>
          </a:p>
          <a:p>
            <a:r>
              <a:rPr lang="hr-HR" sz="1350" dirty="0"/>
              <a:t>Ako brojevi nisu djeljivi daje nam djelomični količnik.</a:t>
            </a:r>
          </a:p>
        </p:txBody>
      </p:sp>
    </p:spTree>
    <p:extLst>
      <p:ext uri="{BB962C8B-B14F-4D97-AF65-F5344CB8AC3E}">
        <p14:creationId xmlns:p14="http://schemas.microsoft.com/office/powerpoint/2010/main" val="243932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5EE0F-C75B-495F-9440-27B16DB2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Naredba Print ()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BF0221-106E-45A8-9484-8F64D857C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Ispis zadanih vrijednosti ili rezultata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9FF82E-CAC2-461E-9956-F7C2CBC10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" t="14679" r="58849" b="57064"/>
          <a:stretch/>
        </p:blipFill>
        <p:spPr>
          <a:xfrm>
            <a:off x="1451295" y="2542191"/>
            <a:ext cx="5612235" cy="31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41D6EA-6AC2-492F-ABB4-A69115CE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456"/>
            <a:ext cx="8229600" cy="922260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Znakovni nizovi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D16672-A881-4140-978E-BE6BE96B0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578" r="67372" b="22202"/>
          <a:stretch/>
        </p:blipFill>
        <p:spPr>
          <a:xfrm>
            <a:off x="739696" y="814746"/>
            <a:ext cx="3514987" cy="595279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05AFB75-0E27-46DB-89D5-BFEB705D2271}"/>
              </a:ext>
            </a:extLst>
          </p:cNvPr>
          <p:cNvSpPr txBox="1"/>
          <p:nvPr/>
        </p:nvSpPr>
        <p:spPr>
          <a:xfrm>
            <a:off x="4572000" y="5157413"/>
            <a:ext cx="272642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Višestruko pridruživanje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312DCCB-6D43-4751-B398-A5697D5792FC}"/>
              </a:ext>
            </a:extLst>
          </p:cNvPr>
          <p:cNvSpPr txBox="1"/>
          <p:nvPr/>
        </p:nvSpPr>
        <p:spPr>
          <a:xfrm>
            <a:off x="4424223" y="2872122"/>
            <a:ext cx="414416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Operator zbrajanja spaja znakove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23FDB93-A947-4F93-8B5D-9023D7B84738}"/>
              </a:ext>
            </a:extLst>
          </p:cNvPr>
          <p:cNvSpPr txBox="1"/>
          <p:nvPr/>
        </p:nvSpPr>
        <p:spPr>
          <a:xfrm>
            <a:off x="4289504" y="4122164"/>
            <a:ext cx="414416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Operator množenja uvećava znakovni niz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F17C3C01-3FD3-4C48-BD79-89944BE37ED6}"/>
              </a:ext>
            </a:extLst>
          </p:cNvPr>
          <p:cNvSpPr/>
          <p:nvPr/>
        </p:nvSpPr>
        <p:spPr>
          <a:xfrm rot="11946573">
            <a:off x="3342068" y="5061628"/>
            <a:ext cx="1075698" cy="2205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D6B787BA-5576-4B66-B04A-5C41EBF55B93}"/>
              </a:ext>
            </a:extLst>
          </p:cNvPr>
          <p:cNvSpPr/>
          <p:nvPr/>
        </p:nvSpPr>
        <p:spPr>
          <a:xfrm rot="9893027">
            <a:off x="3274606" y="3035099"/>
            <a:ext cx="1210623" cy="2205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B4CD3E58-C6F5-4215-AD06-A434EA82F151}"/>
              </a:ext>
            </a:extLst>
          </p:cNvPr>
          <p:cNvSpPr/>
          <p:nvPr/>
        </p:nvSpPr>
        <p:spPr>
          <a:xfrm rot="10556258">
            <a:off x="2733555" y="4328719"/>
            <a:ext cx="1604187" cy="21536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10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A25027-CB3D-4C4D-9760-2E3F9316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82" y="226936"/>
            <a:ext cx="7451422" cy="922260"/>
          </a:xfrm>
        </p:spPr>
        <p:txBody>
          <a:bodyPr/>
          <a:lstStyle/>
          <a:p>
            <a:r>
              <a:rPr lang="hr-HR" dirty="0"/>
              <a:t>Naredba INPUT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9327EDC-E1A9-4A86-8E60-2058929E2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191" b="67055"/>
          <a:stretch/>
        </p:blipFill>
        <p:spPr>
          <a:xfrm>
            <a:off x="3212433" y="3821168"/>
            <a:ext cx="4614495" cy="20637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2B888E-0247-4DD3-ADF0-6C137F8FD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02" b="48407"/>
          <a:stretch/>
        </p:blipFill>
        <p:spPr>
          <a:xfrm>
            <a:off x="2378212" y="1553275"/>
            <a:ext cx="6537820" cy="1609375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1B7BDC0-A674-4123-88E9-1C87CD80C6CC}"/>
              </a:ext>
            </a:extLst>
          </p:cNvPr>
          <p:cNvSpPr/>
          <p:nvPr/>
        </p:nvSpPr>
        <p:spPr>
          <a:xfrm>
            <a:off x="210457" y="1553275"/>
            <a:ext cx="1971413" cy="80534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Unos cjelobrojne vrijednosti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250B12F-51E2-494C-954F-BB4B31338C8B}"/>
              </a:ext>
            </a:extLst>
          </p:cNvPr>
          <p:cNvSpPr/>
          <p:nvPr/>
        </p:nvSpPr>
        <p:spPr>
          <a:xfrm>
            <a:off x="210457" y="2690768"/>
            <a:ext cx="1936392" cy="721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Unos </a:t>
            </a:r>
          </a:p>
          <a:p>
            <a:pPr algn="ctr"/>
            <a:r>
              <a:rPr lang="hr-HR" dirty="0"/>
              <a:t>znakova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0225CFCA-14CB-4901-9A7A-792A538B0998}"/>
              </a:ext>
            </a:extLst>
          </p:cNvPr>
          <p:cNvSpPr/>
          <p:nvPr/>
        </p:nvSpPr>
        <p:spPr>
          <a:xfrm rot="20915854">
            <a:off x="1873933" y="3028626"/>
            <a:ext cx="1053774" cy="1309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AB53F7F1-66B9-4B7A-9894-8DC528A53AD1}"/>
              </a:ext>
            </a:extLst>
          </p:cNvPr>
          <p:cNvSpPr/>
          <p:nvPr/>
        </p:nvSpPr>
        <p:spPr>
          <a:xfrm rot="17471054">
            <a:off x="2342044" y="1661940"/>
            <a:ext cx="131475" cy="7892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F5365678-2DEF-44E3-91F5-2BCCC1DC8812}"/>
              </a:ext>
            </a:extLst>
          </p:cNvPr>
          <p:cNvSpPr/>
          <p:nvPr/>
        </p:nvSpPr>
        <p:spPr>
          <a:xfrm>
            <a:off x="2785145" y="2149530"/>
            <a:ext cx="1484851" cy="358778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177E880-C146-412C-AE49-75BD0384E628}"/>
              </a:ext>
            </a:extLst>
          </p:cNvPr>
          <p:cNvSpPr/>
          <p:nvPr/>
        </p:nvSpPr>
        <p:spPr>
          <a:xfrm>
            <a:off x="3028426" y="2636799"/>
            <a:ext cx="898284" cy="358778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28AF5AA1-21CC-40B7-9BC8-FD23D012AB33}"/>
              </a:ext>
            </a:extLst>
          </p:cNvPr>
          <p:cNvSpPr/>
          <p:nvPr/>
        </p:nvSpPr>
        <p:spPr>
          <a:xfrm>
            <a:off x="952882" y="4853032"/>
            <a:ext cx="1832263" cy="8221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Izvršenje programa</a:t>
            </a:r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5A10B724-DFD7-4D5B-B72F-5F9FFA4E44A2}"/>
              </a:ext>
            </a:extLst>
          </p:cNvPr>
          <p:cNvSpPr/>
          <p:nvPr/>
        </p:nvSpPr>
        <p:spPr>
          <a:xfrm>
            <a:off x="2625754" y="5167618"/>
            <a:ext cx="578290" cy="27054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13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1E03DB-A8BC-40DD-9ECE-7996E0C0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Kornjačina grafika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7F05986-D16A-4190-9928-7FA9DE611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348" y="3976478"/>
            <a:ext cx="1966884" cy="1947215"/>
          </a:xfrm>
          <a:prstGeom prst="rect">
            <a:avLst/>
          </a:prstGeom>
        </p:spPr>
      </p:pic>
      <p:pic>
        <p:nvPicPr>
          <p:cNvPr id="1026" name="Picture 2" descr="Slikovni rezultat za kornjaÄa">
            <a:extLst>
              <a:ext uri="{FF2B5EF4-FFF2-40B4-BE49-F238E27FC236}">
                <a16:creationId xmlns:a16="http://schemas.microsoft.com/office/drawing/2014/main" id="{E5F3ADE5-5867-40F2-8AC1-D5D6D844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6618" y="1763043"/>
            <a:ext cx="3001824" cy="15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3127253-21F9-4DAF-B39F-01A100D2D01F}"/>
              </a:ext>
            </a:extLst>
          </p:cNvPr>
          <p:cNvSpPr txBox="1"/>
          <p:nvPr/>
        </p:nvSpPr>
        <p:spPr>
          <a:xfrm>
            <a:off x="1275127" y="1578377"/>
            <a:ext cx="218113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turtle</a:t>
            </a:r>
            <a:r>
              <a:rPr lang="hr-HR" dirty="0"/>
              <a:t> import*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97EA820-A37C-471C-A312-1E8BB765B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720" b="80550"/>
          <a:stretch/>
        </p:blipFill>
        <p:spPr>
          <a:xfrm>
            <a:off x="1095784" y="3403833"/>
            <a:ext cx="4040319" cy="13338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9C206A9-E3D1-4F06-9A5C-384300F2FF71}"/>
              </a:ext>
            </a:extLst>
          </p:cNvPr>
          <p:cNvSpPr txBox="1"/>
          <p:nvPr/>
        </p:nvSpPr>
        <p:spPr>
          <a:xfrm>
            <a:off x="1095784" y="2265028"/>
            <a:ext cx="428994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1. Uključivanje modula kornjačine grafike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3B01C744-8337-48AC-99BA-52063814C6B7}"/>
              </a:ext>
            </a:extLst>
          </p:cNvPr>
          <p:cNvSpPr/>
          <p:nvPr/>
        </p:nvSpPr>
        <p:spPr>
          <a:xfrm>
            <a:off x="2743200" y="2634360"/>
            <a:ext cx="192947" cy="9309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B0AA114-62D8-44E5-86DA-3B65F1415DB6}"/>
              </a:ext>
            </a:extLst>
          </p:cNvPr>
          <p:cNvSpPr txBox="1"/>
          <p:nvPr/>
        </p:nvSpPr>
        <p:spPr>
          <a:xfrm>
            <a:off x="1079005" y="5080959"/>
            <a:ext cx="455000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2. Novi prozor prikazuje se pozivom bilo koje grafičke naredbe (naredbe za crtanje)</a:t>
            </a:r>
          </a:p>
        </p:txBody>
      </p:sp>
    </p:spTree>
    <p:extLst>
      <p:ext uri="{BB962C8B-B14F-4D97-AF65-F5344CB8AC3E}">
        <p14:creationId xmlns:p14="http://schemas.microsoft.com/office/powerpoint/2010/main" val="1370067098"/>
      </p:ext>
    </p:extLst>
  </p:cSld>
  <p:clrMapOvr>
    <a:masterClrMapping/>
  </p:clrMapOvr>
</p:sld>
</file>

<file path=ppt/theme/theme1.xml><?xml version="1.0" encoding="utf-8"?>
<a:theme xmlns:a="http://schemas.openxmlformats.org/drawingml/2006/main" name="Mojportal5-predloz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83E8E4C73BB7498FEAFD2F08B06686" ma:contentTypeVersion="3" ma:contentTypeDescription="Stvaranje novog dokumenta." ma:contentTypeScope="" ma:versionID="eb6502e6d70543fb68793ebbc4471805">
  <xsd:schema xmlns:xsd="http://www.w3.org/2001/XMLSchema" xmlns:xs="http://www.w3.org/2001/XMLSchema" xmlns:p="http://schemas.microsoft.com/office/2006/metadata/properties" xmlns:ns2="e1f50ff2-bae2-4c67-8782-dea340bc9f65" targetNamespace="http://schemas.microsoft.com/office/2006/metadata/properties" ma:root="true" ma:fieldsID="27e3fb1ad480d725bbcb07402119ff21" ns2:_="">
    <xsd:import namespace="e1f50ff2-bae2-4c67-8782-dea340bc9f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50ff2-bae2-4c67-8782-dea340bc9f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91D769-22D6-486C-A27E-A6B5C16550A4}"/>
</file>

<file path=customXml/itemProps2.xml><?xml version="1.0" encoding="utf-8"?>
<ds:datastoreItem xmlns:ds="http://schemas.openxmlformats.org/officeDocument/2006/customXml" ds:itemID="{E64E1FA4-30E3-4915-92AD-5C136D358282}"/>
</file>

<file path=docProps/app.xml><?xml version="1.0" encoding="utf-8"?>
<Properties xmlns="http://schemas.openxmlformats.org/officeDocument/2006/extended-properties" xmlns:vt="http://schemas.openxmlformats.org/officeDocument/2006/docPropsVTypes">
  <Template>Mojportal5-predlozak</Template>
  <TotalTime>99</TotalTime>
  <Words>547</Words>
  <Application>Microsoft Office PowerPoint</Application>
  <PresentationFormat>Prikaz na zaslonu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Latha</vt:lpstr>
      <vt:lpstr>Mojportal5-predlozak</vt:lpstr>
      <vt:lpstr>Python – ponovimo sve</vt:lpstr>
      <vt:lpstr>Programski jezik Python</vt:lpstr>
      <vt:lpstr>Pokretanje programskog jezika Python</vt:lpstr>
      <vt:lpstr>Podaci u Pythonu</vt:lpstr>
      <vt:lpstr>Znakovi za računske operacije</vt:lpstr>
      <vt:lpstr>Naredba Print ()</vt:lpstr>
      <vt:lpstr>Znakovni nizovi </vt:lpstr>
      <vt:lpstr>Naredba INPUT</vt:lpstr>
      <vt:lpstr>Kornjačina grafika</vt:lpstr>
      <vt:lpstr>Prozor za crtanje</vt:lpstr>
      <vt:lpstr>Osnovne naredbe za pomicanje olovke</vt:lpstr>
      <vt:lpstr>Kutevi</vt:lpstr>
      <vt:lpstr>Naredbe PU – pen up (diži pero) i                  PD – pen down (spuštaj pero)</vt:lpstr>
      <vt:lpstr>Crtanje pravilnih geometrijskih likova</vt:lpstr>
      <vt:lpstr>Trokut</vt:lpstr>
      <vt:lpstr>Dijelovi izvršavanje programa</vt:lpstr>
      <vt:lpstr>Petlja   for</vt:lpstr>
      <vt:lpstr>Crtanje kvadrata - primjer</vt:lpstr>
      <vt:lpstr>Ispis brojeva</vt:lpstr>
      <vt:lpstr>Zadatak:  ispis prirodnih brojeva manjih od broja n</vt:lpstr>
      <vt:lpstr>zadaci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2.1.  Mape i datoteke</dc:title>
  <dc:creator>vesna mikulic</dc:creator>
  <cp:lastModifiedBy>Nastavnik</cp:lastModifiedBy>
  <cp:revision>17</cp:revision>
  <dcterms:created xsi:type="dcterms:W3CDTF">2018-09-21T06:59:14Z</dcterms:created>
  <dcterms:modified xsi:type="dcterms:W3CDTF">2020-03-18T08:54:21Z</dcterms:modified>
</cp:coreProperties>
</file>