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84" r:id="rId3"/>
    <p:sldId id="306" r:id="rId4"/>
    <p:sldId id="311" r:id="rId5"/>
    <p:sldId id="312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7" r:id="rId16"/>
    <p:sldId id="298" r:id="rId17"/>
    <p:sldId id="301" r:id="rId18"/>
    <p:sldId id="303" r:id="rId19"/>
    <p:sldId id="294" r:id="rId20"/>
    <p:sldId id="304" r:id="rId21"/>
    <p:sldId id="310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>
      <p:cViewPr varScale="1">
        <p:scale>
          <a:sx n="86" d="100"/>
          <a:sy n="86" d="100"/>
        </p:scale>
        <p:origin x="115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0F66-BDCC-4009-8219-DDD644E8B06D}" type="datetimeFigureOut">
              <a:rPr lang="hr-HR" smtClean="0"/>
              <a:pPr/>
              <a:t>10.12.2022.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0830-DAD9-4CDC-81EF-EF645E866EF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0F66-BDCC-4009-8219-DDD644E8B06D}" type="datetimeFigureOut">
              <a:rPr lang="hr-HR" smtClean="0"/>
              <a:pPr/>
              <a:t>10.12.2022.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0830-DAD9-4CDC-81EF-EF645E866EF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0F66-BDCC-4009-8219-DDD644E8B06D}" type="datetimeFigureOut">
              <a:rPr lang="hr-HR" smtClean="0"/>
              <a:pPr/>
              <a:t>10.12.2022.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0830-DAD9-4CDC-81EF-EF645E866EF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slov, sadržaj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E96C0-DA21-4191-A9DD-E9C8060F67C7}" type="slidenum">
              <a:rPr kumimoji="0" lang="hr-H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74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slov i tabl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ablic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r-H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A7F90-8831-4654-AABD-3F55755957E5}" type="slidenum">
              <a:rPr kumimoji="0" lang="hr-H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576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F4B56B-66D3-445A-8650-C03ABA120CAF}" type="slidenum">
              <a:rPr kumimoji="0" lang="hr-H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74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0F66-BDCC-4009-8219-DDD644E8B06D}" type="datetimeFigureOut">
              <a:rPr lang="hr-HR" smtClean="0"/>
              <a:pPr/>
              <a:t>10.12.2022.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0830-DAD9-4CDC-81EF-EF645E866EF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0F66-BDCC-4009-8219-DDD644E8B06D}" type="datetimeFigureOut">
              <a:rPr lang="hr-HR" smtClean="0"/>
              <a:pPr/>
              <a:t>10.12.2022.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0830-DAD9-4CDC-81EF-EF645E866EF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0F66-BDCC-4009-8219-DDD644E8B06D}" type="datetimeFigureOut">
              <a:rPr lang="hr-HR" smtClean="0"/>
              <a:pPr/>
              <a:t>10.12.2022.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0830-DAD9-4CDC-81EF-EF645E866EF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0F66-BDCC-4009-8219-DDD644E8B06D}" type="datetimeFigureOut">
              <a:rPr lang="hr-HR" smtClean="0"/>
              <a:pPr/>
              <a:t>10.12.2022.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0830-DAD9-4CDC-81EF-EF645E866EF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0F66-BDCC-4009-8219-DDD644E8B06D}" type="datetimeFigureOut">
              <a:rPr lang="hr-HR" smtClean="0"/>
              <a:pPr/>
              <a:t>10.12.2022.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0830-DAD9-4CDC-81EF-EF645E866EF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0F66-BDCC-4009-8219-DDD644E8B06D}" type="datetimeFigureOut">
              <a:rPr lang="hr-HR" smtClean="0"/>
              <a:pPr/>
              <a:t>10.12.2022.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0830-DAD9-4CDC-81EF-EF645E866EF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0F66-BDCC-4009-8219-DDD644E8B06D}" type="datetimeFigureOut">
              <a:rPr lang="hr-HR" smtClean="0"/>
              <a:pPr/>
              <a:t>10.12.2022.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0830-DAD9-4CDC-81EF-EF645E866EF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0F66-BDCC-4009-8219-DDD644E8B06D}" type="datetimeFigureOut">
              <a:rPr lang="hr-HR" smtClean="0"/>
              <a:pPr/>
              <a:t>10.12.2022.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0830-DAD9-4CDC-81EF-EF645E866EF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50F66-BDCC-4009-8219-DDD644E8B06D}" type="datetimeFigureOut">
              <a:rPr lang="hr-HR" smtClean="0"/>
              <a:pPr/>
              <a:t>10.12.2022.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00830-DAD9-4CDC-81EF-EF645E866EF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  <p:sldLayoutId id="2147483679" r:id="rId13"/>
    <p:sldLayoutId id="214748368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hyperlink" Target="https://learningapps.org/watch?v=pb57vk7yn1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20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humbnails-visually.netdna-ssl.com/the-evolution-of-data-storage_533346fa736ef_w1500.jpg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470025"/>
          </a:xfrm>
        </p:spPr>
        <p:txBody>
          <a:bodyPr/>
          <a:lstStyle/>
          <a:p>
            <a:r>
              <a:rPr lang="hr-HR" dirty="0"/>
              <a:t>Organizacija podataka </a:t>
            </a:r>
            <a:br>
              <a:rPr lang="hr-HR" dirty="0"/>
            </a:br>
            <a:r>
              <a:rPr lang="hr-HR" dirty="0"/>
              <a:t>u računalu</a:t>
            </a:r>
          </a:p>
        </p:txBody>
      </p:sp>
      <p:pic>
        <p:nvPicPr>
          <p:cNvPr id="6" name="Picture 17" descr="officepaperp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3312368" cy="374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windows-desktop-folder-icon-l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1174" y="2681985"/>
            <a:ext cx="3762786" cy="3762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309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 t="14401" r="16991" b="8791"/>
          <a:stretch>
            <a:fillRect/>
          </a:stretch>
        </p:blipFill>
        <p:spPr bwMode="auto">
          <a:xfrm>
            <a:off x="250825" y="260350"/>
            <a:ext cx="8643938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019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0" t="68526" r="46663" b="24294"/>
          <a:stretch>
            <a:fillRect/>
          </a:stretch>
        </p:blipFill>
        <p:spPr>
          <a:xfrm>
            <a:off x="395288" y="1582738"/>
            <a:ext cx="1439862" cy="1081087"/>
          </a:xfrm>
          <a:noFill/>
        </p:spPr>
      </p:pic>
      <p:sp>
        <p:nvSpPr>
          <p:cNvPr id="81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36640" y="476672"/>
            <a:ext cx="4038600" cy="381592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b="1" i="1" dirty="0"/>
              <a:t>Računalo datoteke prikazuje pomoću ikona.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/>
              <a:t>Nakon samo jednog pogleda na ikonu postat će vam jasno o kakvoj je datoteci riječ.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/>
              <a:t>Neke uobičajene ikone su:</a:t>
            </a:r>
          </a:p>
        </p:txBody>
      </p:sp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7" t="53545" r="73930" b="38919"/>
          <a:stretch>
            <a:fillRect/>
          </a:stretch>
        </p:blipFill>
        <p:spPr bwMode="auto">
          <a:xfrm>
            <a:off x="1547813" y="2636838"/>
            <a:ext cx="122396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excel_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12" y="46577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pdf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04813"/>
            <a:ext cx="1506538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imagesCAA4LZ1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76475"/>
            <a:ext cx="11493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3" descr="powerpoint_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76700"/>
            <a:ext cx="1169987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4" descr="quickedit-icon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29260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niOkvir 10"/>
          <p:cNvSpPr txBox="1"/>
          <p:nvPr/>
        </p:nvSpPr>
        <p:spPr>
          <a:xfrm>
            <a:off x="5076056" y="4824236"/>
            <a:ext cx="397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9"/>
              </a:rPr>
              <a:t>Poveži ikone sa vrstom datoteke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7888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60" name="Group 40"/>
          <p:cNvGraphicFramePr>
            <a:graphicFrameLocks noGrp="1"/>
          </p:cNvGraphicFramePr>
          <p:nvPr>
            <p:ph type="tbl" idx="1"/>
          </p:nvPr>
        </p:nvGraphicFramePr>
        <p:xfrm>
          <a:off x="107950" y="260350"/>
          <a:ext cx="8713788" cy="6488112"/>
        </p:xfrm>
        <a:graphic>
          <a:graphicData uri="http://schemas.openxmlformats.org/drawingml/2006/table">
            <a:tbl>
              <a:tblPr/>
              <a:tblGrid>
                <a:gridCol w="2903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8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ikona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ekstenzija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3200" dirty="0"/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*.DOC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Dokument napisan u WORDU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*.PPT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Prezentacija u Power </a:t>
                      </a:r>
                      <a:r>
                        <a:rPr kumimoji="0" lang="hr-HR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Pointu</a:t>
                      </a:r>
                      <a:endParaRPr kumimoji="0" lang="hr-H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*.XLS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Tablica u Excelu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5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*.JPG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Slika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5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*.MP3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Glazba – zvučni zapis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5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*.PDF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hr-HR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ortable</a:t>
                      </a: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hr-HR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hr-HR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ocument</a:t>
                      </a: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ile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252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7" t="53545" r="73930" b="38919"/>
          <a:stretch>
            <a:fillRect/>
          </a:stretch>
        </p:blipFill>
        <p:spPr bwMode="auto">
          <a:xfrm>
            <a:off x="1331913" y="1125538"/>
            <a:ext cx="9144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3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7" t="38950" r="74428" b="54559"/>
          <a:stretch>
            <a:fillRect/>
          </a:stretch>
        </p:blipFill>
        <p:spPr bwMode="auto">
          <a:xfrm>
            <a:off x="1328738" y="2144713"/>
            <a:ext cx="914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4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0" t="68526" r="46663" b="24294"/>
          <a:stretch>
            <a:fillRect/>
          </a:stretch>
        </p:blipFill>
        <p:spPr bwMode="auto">
          <a:xfrm>
            <a:off x="1343025" y="3986213"/>
            <a:ext cx="93503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5" name="Picture 45" descr="excel_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3073400"/>
            <a:ext cx="8651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6" name="Picture 47" descr="mp3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49260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7" name="Picture 11" descr="pdf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5842000"/>
            <a:ext cx="830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207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 t="18492" r="16991" b="6300"/>
          <a:stretch>
            <a:fillRect/>
          </a:stretch>
        </p:blipFill>
        <p:spPr bwMode="auto">
          <a:xfrm>
            <a:off x="323850" y="260350"/>
            <a:ext cx="862171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045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1" t="16002" r="17992" b="19991"/>
          <a:stretch>
            <a:fillRect/>
          </a:stretch>
        </p:blipFill>
        <p:spPr bwMode="auto">
          <a:xfrm>
            <a:off x="107950" y="188913"/>
            <a:ext cx="889317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362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470025"/>
          </a:xfrm>
        </p:spPr>
        <p:txBody>
          <a:bodyPr/>
          <a:lstStyle/>
          <a:p>
            <a:pPr eaLnBrk="1" hangingPunct="1"/>
            <a:r>
              <a:rPr lang="hr-HR" altLang="sr-Latn-RS"/>
              <a:t>MAPA ili FOLDER</a:t>
            </a:r>
          </a:p>
        </p:txBody>
      </p:sp>
      <p:pic>
        <p:nvPicPr>
          <p:cNvPr id="7172" name="Picture 6" descr="aha-folder-icons-4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1772816"/>
            <a:ext cx="5740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778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/>
              <a:t>Mapa ili folder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8707870" cy="249066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b="1" dirty="0">
                <a:solidFill>
                  <a:srgbClr val="FF0000"/>
                </a:solidFill>
              </a:rPr>
              <a:t>Mapa  (folder  ili direktorij) je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b="1" dirty="0">
                <a:solidFill>
                  <a:srgbClr val="FF0000"/>
                </a:solidFill>
              </a:rPr>
              <a:t>skup datoteka ili podmapa na disku</a:t>
            </a:r>
            <a:endParaRPr lang="hr-HR" altLang="sr-Latn-RS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dirty="0"/>
              <a:t>razvrstati možemo po vrsti (sve slike), namjeni (biologija)</a:t>
            </a:r>
          </a:p>
        </p:txBody>
      </p:sp>
    </p:spTree>
    <p:extLst>
      <p:ext uri="{BB962C8B-B14F-4D97-AF65-F5344CB8AC3E}">
        <p14:creationId xmlns:p14="http://schemas.microsoft.com/office/powerpoint/2010/main" val="3653501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/>
          </a:p>
        </p:txBody>
      </p:sp>
      <p:sp>
        <p:nvSpPr>
          <p:cNvPr id="11267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altLang="sr-Latn-RS"/>
          </a:p>
        </p:txBody>
      </p:sp>
      <p:pic>
        <p:nvPicPr>
          <p:cNvPr id="11268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 t="14520" r="17323" b="6537"/>
          <a:stretch>
            <a:fillRect/>
          </a:stretch>
        </p:blipFill>
        <p:spPr bwMode="auto">
          <a:xfrm>
            <a:off x="49213" y="101600"/>
            <a:ext cx="9129712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519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Rezervirano mjesto sadržaja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25" b="48357"/>
          <a:stretch>
            <a:fillRect/>
          </a:stretch>
        </p:blipFill>
        <p:spPr>
          <a:xfrm>
            <a:off x="0" y="908050"/>
            <a:ext cx="9021763" cy="4745038"/>
          </a:xfrm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430588" y="5072063"/>
            <a:ext cx="216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2400" b="1"/>
              <a:t>PODMAPE</a:t>
            </a:r>
          </a:p>
        </p:txBody>
      </p:sp>
      <p:sp>
        <p:nvSpPr>
          <p:cNvPr id="15364" name="Line 6"/>
          <p:cNvSpPr>
            <a:spLocks noChangeShapeType="1"/>
          </p:cNvSpPr>
          <p:nvPr/>
        </p:nvSpPr>
        <p:spPr bwMode="auto">
          <a:xfrm flipH="1" flipV="1">
            <a:off x="1476375" y="4868863"/>
            <a:ext cx="18716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7793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>
          <a:xfrm>
            <a:off x="0" y="115888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hr-HR" altLang="sr-Latn-RS" dirty="0"/>
              <a:t>Zadatak 1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836712"/>
            <a:ext cx="8856662" cy="58326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altLang="sr-Latn-RS" dirty="0"/>
              <a:t>Otvoriti </a:t>
            </a:r>
            <a:r>
              <a:rPr lang="hr-HR" altLang="sr-Latn-RS" dirty="0">
                <a:solidFill>
                  <a:srgbClr val="FF0000"/>
                </a:solidFill>
              </a:rPr>
              <a:t>Blok za pisanje</a:t>
            </a:r>
            <a:r>
              <a:rPr lang="hr-HR" altLang="sr-Latn-RS" dirty="0"/>
              <a:t>, napisati rečenicu i pospremiti u </a:t>
            </a:r>
            <a:r>
              <a:rPr lang="hr-HR" altLang="sr-Latn-RS" b="1" dirty="0"/>
              <a:t>svoju mapu </a:t>
            </a:r>
            <a:r>
              <a:rPr lang="hr-HR" altLang="sr-Latn-RS" dirty="0"/>
              <a:t>pod imenom </a:t>
            </a:r>
            <a:r>
              <a:rPr lang="hr-HR" altLang="sr-Latn-RS" i="1" dirty="0"/>
              <a:t>tekst1</a:t>
            </a:r>
          </a:p>
          <a:p>
            <a:pPr marL="514350" indent="-514350">
              <a:buFont typeface="+mj-lt"/>
              <a:buAutoNum type="arabicPeriod"/>
            </a:pPr>
            <a:endParaRPr lang="hr-HR" altLang="sr-Latn-RS" sz="1200" i="1" dirty="0"/>
          </a:p>
          <a:p>
            <a:pPr marL="514350" indent="-514350">
              <a:buFontTx/>
              <a:buAutoNum type="arabicPeriod" startAt="2"/>
            </a:pPr>
            <a:r>
              <a:rPr lang="hr-HR" altLang="sr-Latn-RS" dirty="0"/>
              <a:t>Otvoriti </a:t>
            </a:r>
            <a:r>
              <a:rPr lang="hr-HR" altLang="sr-Latn-RS" dirty="0" err="1">
                <a:solidFill>
                  <a:srgbClr val="FF0000"/>
                </a:solidFill>
              </a:rPr>
              <a:t>Wordpad</a:t>
            </a:r>
            <a:r>
              <a:rPr lang="hr-HR" altLang="sr-Latn-RS" dirty="0"/>
              <a:t> i napisati  2 rečenice u dvije boje i u dvije različite veličine slova i pospremiti u </a:t>
            </a:r>
            <a:r>
              <a:rPr lang="hr-HR" altLang="sr-Latn-RS" b="1" dirty="0"/>
              <a:t>svoju mapu</a:t>
            </a:r>
            <a:r>
              <a:rPr lang="hr-HR" altLang="sr-Latn-RS" dirty="0"/>
              <a:t> pod imenom </a:t>
            </a:r>
            <a:r>
              <a:rPr lang="hr-HR" altLang="sr-Latn-RS" i="1" dirty="0"/>
              <a:t>tekst2</a:t>
            </a:r>
          </a:p>
          <a:p>
            <a:pPr marL="0" indent="0">
              <a:buNone/>
            </a:pPr>
            <a:endParaRPr lang="hr-HR" altLang="sr-Latn-RS" sz="1200" i="1" dirty="0"/>
          </a:p>
          <a:p>
            <a:pPr marL="514350" indent="-514350">
              <a:buFont typeface="+mj-lt"/>
              <a:buAutoNum type="arabicPeriod" startAt="3"/>
            </a:pPr>
            <a:r>
              <a:rPr lang="hr-HR" altLang="sr-Latn-RS" dirty="0"/>
              <a:t>Načini podmapu pod imenom </a:t>
            </a:r>
            <a:r>
              <a:rPr lang="hr-HR" altLang="sr-Latn-RS" dirty="0">
                <a:solidFill>
                  <a:srgbClr val="FF0000"/>
                </a:solidFill>
              </a:rPr>
              <a:t>Vježba</a:t>
            </a:r>
          </a:p>
          <a:p>
            <a:pPr marL="0" indent="0">
              <a:buNone/>
            </a:pPr>
            <a:endParaRPr lang="hr-HR" altLang="sr-Latn-RS" sz="12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hr-HR" altLang="sr-Latn-RS" dirty="0"/>
              <a:t>Kopiraj datoteke tekst1 i tekst2 u podmapu Vježba</a:t>
            </a:r>
          </a:p>
          <a:p>
            <a:pPr marL="0" indent="0">
              <a:buNone/>
            </a:pPr>
            <a:endParaRPr lang="hr-HR" altLang="sr-Latn-RS" sz="1200" dirty="0"/>
          </a:p>
          <a:p>
            <a:pPr marL="514350" indent="-514350">
              <a:buFont typeface="+mj-lt"/>
              <a:buAutoNum type="arabicPeriod" startAt="5"/>
            </a:pPr>
            <a:r>
              <a:rPr lang="hr-HR" altLang="sr-Latn-RS" dirty="0"/>
              <a:t>Promijeni ime datoteci tekst1 u text1</a:t>
            </a:r>
          </a:p>
          <a:p>
            <a:pPr marL="0" indent="0">
              <a:buNone/>
            </a:pPr>
            <a:endParaRPr lang="hr-HR" altLang="sr-Latn-RS" sz="2800" dirty="0">
              <a:solidFill>
                <a:schemeClr val="tx2"/>
              </a:solidFill>
            </a:endParaRPr>
          </a:p>
          <a:p>
            <a:pPr marL="514350" indent="-514350">
              <a:buFontTx/>
              <a:buAutoNum type="arabicPeriod" startAt="2"/>
            </a:pPr>
            <a:endParaRPr lang="hr-HR" altLang="sr-Latn-RS" sz="2800" i="1" dirty="0"/>
          </a:p>
          <a:p>
            <a:pPr marL="514350" indent="-514350">
              <a:buFontTx/>
              <a:buAutoNum type="arabicPeriod" startAt="2"/>
            </a:pPr>
            <a:endParaRPr lang="hr-HR" altLang="sr-Latn-RS" sz="2800" i="1" dirty="0"/>
          </a:p>
          <a:p>
            <a:pPr marL="514350" indent="-514350">
              <a:buFontTx/>
              <a:buAutoNum type="arabicPeriod" startAt="2"/>
            </a:pPr>
            <a:endParaRPr lang="hr-HR" altLang="sr-Latn-RS" sz="2800" i="1" dirty="0"/>
          </a:p>
          <a:p>
            <a:pPr marL="514350" indent="-514350">
              <a:buFontTx/>
              <a:buNone/>
            </a:pPr>
            <a:endParaRPr lang="hr-HR" altLang="sr-Latn-RS" dirty="0"/>
          </a:p>
          <a:p>
            <a:pPr marL="514350" indent="-514350">
              <a:buFontTx/>
              <a:buAutoNum type="arabicPeriod"/>
            </a:pPr>
            <a:endParaRPr lang="hr-HR" altLang="sr-Latn-RS" dirty="0"/>
          </a:p>
          <a:p>
            <a:pPr marL="514350" indent="-514350">
              <a:buFontTx/>
              <a:buAutoNum type="arabicPeriod"/>
            </a:pPr>
            <a:endParaRPr lang="hr-HR" altLang="sr-Latn-RS" dirty="0"/>
          </a:p>
          <a:p>
            <a:pPr marL="514350" indent="-514350">
              <a:buFontTx/>
              <a:buAutoNum type="arabicPeriod"/>
            </a:pPr>
            <a:endParaRPr lang="hr-HR" altLang="sr-Latn-RS" i="1" dirty="0"/>
          </a:p>
          <a:p>
            <a:pPr marL="514350" indent="-514350">
              <a:buFontTx/>
              <a:buAutoNum type="arabicPeriod"/>
            </a:pP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294116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332656"/>
            <a:ext cx="7772400" cy="1470025"/>
          </a:xfrm>
        </p:spPr>
        <p:txBody>
          <a:bodyPr/>
          <a:lstStyle/>
          <a:p>
            <a:pPr algn="l" eaLnBrk="1" hangingPunct="1"/>
            <a:r>
              <a:rPr lang="hr-HR" altLang="sr-Latn-RS" dirty="0"/>
              <a:t>Sve na računalu spremljeno je u obliku datoteka</a:t>
            </a:r>
          </a:p>
        </p:txBody>
      </p:sp>
      <p:pic>
        <p:nvPicPr>
          <p:cNvPr id="7" name="Picture 12" descr="imagesCAA4LZ1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2420888"/>
            <a:ext cx="1439862" cy="1766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quickedit-icon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160" y="2420888"/>
            <a:ext cx="1584325" cy="1584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1"/>
          <p:cNvPicPr>
            <a:picLocks noChangeAspect="1" noChangeArrowheads="1"/>
          </p:cNvPicPr>
          <p:nvPr/>
        </p:nvPicPr>
        <p:blipFill>
          <a:blip r:embed="rId4"/>
          <a:srcRect l="20857" t="53545" r="73930" b="38919"/>
          <a:stretch>
            <a:fillRect/>
          </a:stretch>
        </p:blipFill>
        <p:spPr bwMode="auto">
          <a:xfrm>
            <a:off x="3851920" y="4005213"/>
            <a:ext cx="1517650" cy="1458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3203848" y="6023079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The </a:t>
            </a:r>
            <a:r>
              <a:rPr lang="en-US" dirty="0" err="1">
                <a:hlinkClick r:id="rId5"/>
              </a:rPr>
              <a:t>evolutio</a:t>
            </a:r>
            <a:r>
              <a:rPr lang="hr-HR" dirty="0">
                <a:hlinkClick r:id="rId5"/>
              </a:rPr>
              <a:t>n</a:t>
            </a:r>
            <a:r>
              <a:rPr lang="en-US" dirty="0">
                <a:hlinkClick r:id="rId5"/>
              </a:rPr>
              <a:t> of data storage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617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hr-HR" altLang="sr-Latn-RS" dirty="0"/>
              <a:t>Zadatak 3</a:t>
            </a:r>
          </a:p>
        </p:txBody>
      </p:sp>
      <p:sp>
        <p:nvSpPr>
          <p:cNvPr id="16387" name="Rezervirano mjesto sadržaja 3"/>
          <p:cNvSpPr>
            <a:spLocks noGrp="1"/>
          </p:cNvSpPr>
          <p:nvPr>
            <p:ph idx="1"/>
          </p:nvPr>
        </p:nvSpPr>
        <p:spPr>
          <a:xfrm>
            <a:off x="113792" y="1052736"/>
            <a:ext cx="8922704" cy="58052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altLang="sr-Latn-RS" dirty="0"/>
              <a:t>U  oblaku kreirati mapu </a:t>
            </a:r>
            <a:r>
              <a:rPr lang="hr-HR" altLang="sr-Latn-RS" b="1" dirty="0">
                <a:solidFill>
                  <a:srgbClr val="FF0000"/>
                </a:solidFill>
              </a:rPr>
              <a:t>Organizacija podataka  </a:t>
            </a:r>
            <a:r>
              <a:rPr lang="hr-HR" altLang="sr-Latn-RS" dirty="0"/>
              <a:t>i podmape u koje ćete snimiti sadržaje pretrage </a:t>
            </a:r>
          </a:p>
          <a:p>
            <a:r>
              <a:rPr lang="hr-HR" dirty="0"/>
              <a:t>U podmape  treba pohraniti </a:t>
            </a:r>
            <a:r>
              <a:rPr lang="hr-HR" dirty="0">
                <a:solidFill>
                  <a:srgbClr val="FF0000"/>
                </a:solidFill>
              </a:rPr>
              <a:t>slike, tekstove, poveznice</a:t>
            </a:r>
            <a:r>
              <a:rPr lang="hr-HR" dirty="0"/>
              <a:t> o:</a:t>
            </a:r>
          </a:p>
          <a:p>
            <a:pPr fontAlgn="ctr"/>
            <a:r>
              <a:rPr lang="hr-HR" dirty="0"/>
              <a:t>filmovima, glavnim glumcima i glumicama iz tih filmova, ….</a:t>
            </a:r>
          </a:p>
          <a:p>
            <a:pPr fontAlgn="ctr"/>
            <a:r>
              <a:rPr lang="hr-HR" dirty="0"/>
              <a:t>glazbenicima, albumima i linkove do njihovih pjesama</a:t>
            </a:r>
          </a:p>
          <a:p>
            <a:pPr fontAlgn="ctr"/>
            <a:r>
              <a:rPr lang="hr-HR" dirty="0"/>
              <a:t>slike nogometaša i klubova za koje su igrali u svojoj karijeri</a:t>
            </a:r>
          </a:p>
          <a:p>
            <a:pPr fontAlgn="ctr"/>
            <a:r>
              <a:rPr lang="hr-HR" dirty="0"/>
              <a:t>…</a:t>
            </a:r>
          </a:p>
          <a:p>
            <a:pPr fontAlgn="ctr"/>
            <a:r>
              <a:rPr lang="hr-HR" dirty="0"/>
              <a:t>U svakoj podmapi (naziv govori o vrsti sadržaja) staviti najmanje 2 stavke</a:t>
            </a:r>
          </a:p>
          <a:p>
            <a:pPr marL="0" indent="0">
              <a:buNone/>
            </a:pP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570323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/>
              <a:t>Primjeri za organizaciju mapa</a:t>
            </a:r>
          </a:p>
        </p:txBody>
      </p:sp>
      <p:pic>
        <p:nvPicPr>
          <p:cNvPr id="20483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775" y="1417638"/>
            <a:ext cx="8426450" cy="4414837"/>
          </a:xfrm>
        </p:spPr>
      </p:pic>
    </p:spTree>
    <p:extLst>
      <p:ext uri="{BB962C8B-B14F-4D97-AF65-F5344CB8AC3E}">
        <p14:creationId xmlns:p14="http://schemas.microsoft.com/office/powerpoint/2010/main" val="1858728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OmPMer_700b_v1.jpg (635×590)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840760" cy="63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42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Pohrana u oblaku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97557"/>
            <a:ext cx="8229600" cy="4767747"/>
          </a:xfrm>
        </p:spPr>
        <p:txBody>
          <a:bodyPr>
            <a:normAutofit/>
          </a:bodyPr>
          <a:lstStyle/>
          <a:p>
            <a:r>
              <a:rPr lang="hr-HR" dirty="0"/>
              <a:t>podaci su sigurni, ne mogu se izgubiti ako se pokvari jedinica vanjske memorije</a:t>
            </a:r>
          </a:p>
          <a:p>
            <a:r>
              <a:rPr lang="hr-HR" dirty="0"/>
              <a:t>podaci su pohranjeni </a:t>
            </a:r>
            <a:r>
              <a:rPr lang="hr-HR" i="1" dirty="0"/>
              <a:t>online</a:t>
            </a:r>
            <a:r>
              <a:rPr lang="hr-HR" dirty="0"/>
              <a:t> i sinkroniziraju se na svim korisnikovim računalima i uređajima, što znači da su uvijek dostupni i nema potrebe za prijenosnim vanjskim memorijama</a:t>
            </a:r>
          </a:p>
          <a:p>
            <a:r>
              <a:rPr lang="hr-HR" dirty="0"/>
              <a:t>podaci se mogu jednostavno dijeliti s drugim korisnicima te se može zajednički raditi na dokumentima.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972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-14616"/>
            <a:ext cx="8229600" cy="1143000"/>
          </a:xfrm>
        </p:spPr>
        <p:txBody>
          <a:bodyPr/>
          <a:lstStyle/>
          <a:p>
            <a:r>
              <a:rPr lang="hr-HR" dirty="0" err="1"/>
              <a:t>Cloud</a:t>
            </a:r>
            <a:r>
              <a:rPr lang="hr-HR" dirty="0"/>
              <a:t> </a:t>
            </a:r>
            <a:r>
              <a:rPr lang="hr-HR" dirty="0" err="1"/>
              <a:t>Storage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hr-HR" dirty="0" err="1"/>
              <a:t>OneDrive</a:t>
            </a:r>
            <a:r>
              <a:rPr lang="hr-HR" dirty="0"/>
              <a:t> (1 TB)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Google disk (15 GB)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 err="1"/>
              <a:t>Dropbox</a:t>
            </a:r>
            <a:r>
              <a:rPr lang="hr-HR" dirty="0"/>
              <a:t> (2 GB)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201" y="1128384"/>
            <a:ext cx="1800000" cy="120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01" y="2871384"/>
            <a:ext cx="1800000" cy="1200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458" y="4221088"/>
            <a:ext cx="2011486" cy="20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01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08720"/>
            <a:ext cx="8568952" cy="532859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Char char="-"/>
            </a:pPr>
            <a:r>
              <a:rPr lang="hr-HR" altLang="sr-Latn-RS" sz="4400" dirty="0">
                <a:solidFill>
                  <a:srgbClr val="FF0000"/>
                </a:solidFill>
              </a:rPr>
              <a:t>Datoteka(File) </a:t>
            </a:r>
            <a:r>
              <a:rPr lang="hr-HR" altLang="sr-Latn-RS" sz="4400" dirty="0"/>
              <a:t>je zapis u kojem se nalaze podaci </a:t>
            </a:r>
            <a:r>
              <a:rPr lang="hr-HR" altLang="sr-Latn-RS" sz="4400" u="sng" dirty="0"/>
              <a:t>spremljen</a:t>
            </a:r>
            <a:r>
              <a:rPr lang="hr-HR" altLang="sr-Latn-RS" sz="4400" dirty="0"/>
              <a:t> na nekom memorijskom uređaju   (čvrstom disku, CD-u, DVD-u, USB-u, oblaku… )</a:t>
            </a:r>
          </a:p>
          <a:p>
            <a:pPr marL="0" indent="0" eaLnBrk="1" hangingPunct="1">
              <a:buNone/>
            </a:pPr>
            <a:endParaRPr lang="hr-HR" altLang="sr-Latn-RS" sz="4400" dirty="0"/>
          </a:p>
          <a:p>
            <a:pPr eaLnBrk="1" hangingPunct="1">
              <a:buFontTx/>
              <a:buChar char="-"/>
            </a:pPr>
            <a:r>
              <a:rPr lang="hr-HR" altLang="sr-Latn-RS" sz="4400" dirty="0"/>
              <a:t>Vrste datoteka: </a:t>
            </a:r>
          </a:p>
          <a:p>
            <a:pPr lvl="1" eaLnBrk="1" hangingPunct="1">
              <a:buFontTx/>
              <a:buChar char="-"/>
            </a:pPr>
            <a:r>
              <a:rPr lang="hr-HR" altLang="sr-Latn-RS" sz="4000" dirty="0"/>
              <a:t>podatkovne </a:t>
            </a:r>
          </a:p>
          <a:p>
            <a:pPr lvl="1" eaLnBrk="1" hangingPunct="1">
              <a:buFontTx/>
              <a:buChar char="-"/>
            </a:pPr>
            <a:r>
              <a:rPr lang="hr-HR" altLang="sr-Latn-RS" sz="4000" dirty="0"/>
              <a:t>programske</a:t>
            </a:r>
            <a:endParaRPr lang="en-US" altLang="sr-Latn-RS" sz="4000" dirty="0"/>
          </a:p>
        </p:txBody>
      </p:sp>
    </p:spTree>
    <p:extLst>
      <p:ext uri="{BB962C8B-B14F-4D97-AF65-F5344CB8AC3E}">
        <p14:creationId xmlns:p14="http://schemas.microsoft.com/office/powerpoint/2010/main" val="1555771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5486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trelica udesno 4"/>
          <p:cNvSpPr/>
          <p:nvPr/>
        </p:nvSpPr>
        <p:spPr>
          <a:xfrm>
            <a:off x="3852863" y="733425"/>
            <a:ext cx="2376487" cy="172878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Datoteka- Spremi kao </a:t>
            </a: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dopis.docx</a:t>
            </a:r>
          </a:p>
        </p:txBody>
      </p:sp>
      <p:sp>
        <p:nvSpPr>
          <p:cNvPr id="6" name="Strelica udesno 5"/>
          <p:cNvSpPr/>
          <p:nvPr/>
        </p:nvSpPr>
        <p:spPr>
          <a:xfrm>
            <a:off x="6378575" y="415925"/>
            <a:ext cx="2466975" cy="236537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0010010110110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0100101001001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01001011001101</a:t>
            </a:r>
          </a:p>
        </p:txBody>
      </p: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51300"/>
            <a:ext cx="237013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avokutnik 7"/>
          <p:cNvSpPr/>
          <p:nvPr/>
        </p:nvSpPr>
        <p:spPr>
          <a:xfrm>
            <a:off x="1150938" y="2035175"/>
            <a:ext cx="2520950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RAM</a:t>
            </a:r>
          </a:p>
        </p:txBody>
      </p:sp>
      <p:pic>
        <p:nvPicPr>
          <p:cNvPr id="4103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94" b="76530"/>
          <a:stretch>
            <a:fillRect/>
          </a:stretch>
        </p:blipFill>
        <p:spPr bwMode="auto">
          <a:xfrm>
            <a:off x="3343275" y="3467100"/>
            <a:ext cx="60483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95" b="74397"/>
          <a:stretch>
            <a:fillRect/>
          </a:stretch>
        </p:blipFill>
        <p:spPr bwMode="auto">
          <a:xfrm>
            <a:off x="3348038" y="5129213"/>
            <a:ext cx="58324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trelica udesno 10"/>
          <p:cNvSpPr/>
          <p:nvPr/>
        </p:nvSpPr>
        <p:spPr>
          <a:xfrm>
            <a:off x="34925" y="4314825"/>
            <a:ext cx="792163" cy="149066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933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6" t="16653" r="17323" b="27873"/>
          <a:stretch>
            <a:fillRect/>
          </a:stretch>
        </p:blipFill>
        <p:spPr bwMode="auto">
          <a:xfrm>
            <a:off x="179388" y="333375"/>
            <a:ext cx="868521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kstniOkvir 4"/>
          <p:cNvSpPr txBox="1">
            <a:spLocks noChangeArrowheads="1"/>
          </p:cNvSpPr>
          <p:nvPr/>
        </p:nvSpPr>
        <p:spPr bwMode="auto">
          <a:xfrm>
            <a:off x="755650" y="5445125"/>
            <a:ext cx="741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Nastavak (ekstenzija) nam govori o kojoj vrsti datoteke je riječ</a:t>
            </a:r>
          </a:p>
        </p:txBody>
      </p:sp>
    </p:spTree>
    <p:extLst>
      <p:ext uri="{BB962C8B-B14F-4D97-AF65-F5344CB8AC3E}">
        <p14:creationId xmlns:p14="http://schemas.microsoft.com/office/powerpoint/2010/main" val="694753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Puni naziv datoteke: </a:t>
            </a:r>
            <a:r>
              <a:rPr lang="hr-HR" dirty="0" err="1">
                <a:solidFill>
                  <a:srgbClr val="0070C0"/>
                </a:solidFill>
              </a:rPr>
              <a:t>ImeDatoteke</a:t>
            </a:r>
            <a:r>
              <a:rPr lang="hr-HR" dirty="0" err="1"/>
              <a:t>.</a:t>
            </a:r>
            <a:r>
              <a:rPr lang="hr-HR" dirty="0" err="1">
                <a:solidFill>
                  <a:srgbClr val="00B050"/>
                </a:solidFill>
              </a:rPr>
              <a:t>ekstenzija</a:t>
            </a:r>
            <a:endParaRPr lang="hr-HR" b="1" dirty="0">
              <a:solidFill>
                <a:schemeClr val="accent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356324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hr-HR" dirty="0">
                <a:solidFill>
                  <a:srgbClr val="FF0000"/>
                </a:solidFill>
              </a:rPr>
              <a:t>ime datoteke </a:t>
            </a:r>
            <a:r>
              <a:rPr lang="hr-HR" dirty="0"/>
              <a:t>(File Name)-niz do 255 znakova (bez &lt; &gt; : " / \? *)</a:t>
            </a:r>
          </a:p>
          <a:p>
            <a:pPr marL="0" indent="0">
              <a:buFontTx/>
              <a:buNone/>
              <a:defRPr/>
            </a:pPr>
            <a:endParaRPr lang="hr-HR" dirty="0"/>
          </a:p>
          <a:p>
            <a:pPr>
              <a:defRPr/>
            </a:pPr>
            <a:r>
              <a:rPr lang="hr-HR" dirty="0">
                <a:solidFill>
                  <a:srgbClr val="FF0000"/>
                </a:solidFill>
              </a:rPr>
              <a:t>nastavak imena </a:t>
            </a:r>
            <a:r>
              <a:rPr lang="hr-HR" dirty="0"/>
              <a:t>(</a:t>
            </a:r>
            <a:r>
              <a:rPr lang="hr-HR" dirty="0" err="1"/>
              <a:t>Filename</a:t>
            </a:r>
            <a:r>
              <a:rPr lang="hr-HR" dirty="0"/>
              <a:t> </a:t>
            </a:r>
            <a:r>
              <a:rPr lang="hr-HR" dirty="0" err="1"/>
              <a:t>Extension</a:t>
            </a:r>
            <a:r>
              <a:rPr lang="hr-HR" dirty="0"/>
              <a:t>)-dodatak imenu datoteke, duljine 3 ili više znakova –označava vrstu datoteke (.</a:t>
            </a:r>
            <a:r>
              <a:rPr lang="hr-HR" dirty="0" err="1"/>
              <a:t>doc</a:t>
            </a:r>
            <a:r>
              <a:rPr lang="hr-HR" dirty="0"/>
              <a:t>  .</a:t>
            </a:r>
            <a:r>
              <a:rPr lang="hr-HR" dirty="0" err="1"/>
              <a:t>txt</a:t>
            </a:r>
            <a:r>
              <a:rPr lang="hr-HR" dirty="0"/>
              <a:t>   .mp3……)</a:t>
            </a:r>
          </a:p>
          <a:p>
            <a:pPr>
              <a:defRPr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37283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</TotalTime>
  <Words>437</Words>
  <Application>Microsoft Office PowerPoint</Application>
  <PresentationFormat>Prikaz na zaslonu (4:3)</PresentationFormat>
  <Paragraphs>80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tema</vt:lpstr>
      <vt:lpstr>Organizacija podataka  u računalu</vt:lpstr>
      <vt:lpstr>Sve na računalu spremljeno je u obliku datoteka</vt:lpstr>
      <vt:lpstr>PowerPoint prezentacija</vt:lpstr>
      <vt:lpstr>Pohrana u oblaku</vt:lpstr>
      <vt:lpstr>Cloud Storage</vt:lpstr>
      <vt:lpstr>PowerPoint prezentacija</vt:lpstr>
      <vt:lpstr>PowerPoint prezentacija</vt:lpstr>
      <vt:lpstr>PowerPoint prezentacija</vt:lpstr>
      <vt:lpstr>Puni naziv datoteke: ImeDatoteke.ekstenzija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MAPA ili FOLDER</vt:lpstr>
      <vt:lpstr>Mapa ili folder</vt:lpstr>
      <vt:lpstr>PowerPoint prezentacija</vt:lpstr>
      <vt:lpstr>PowerPoint prezentacija</vt:lpstr>
      <vt:lpstr>Zadatak 1</vt:lpstr>
      <vt:lpstr>Zadatak 3</vt:lpstr>
      <vt:lpstr>Primjeri za organizaciju mapa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OSNOVE RADA SA RAČUNALOM</dc:title>
  <dc:creator>Snježana</dc:creator>
  <cp:lastModifiedBy>Korisnik 12</cp:lastModifiedBy>
  <cp:revision>69</cp:revision>
  <dcterms:created xsi:type="dcterms:W3CDTF">2012-02-01T17:27:40Z</dcterms:created>
  <dcterms:modified xsi:type="dcterms:W3CDTF">2022-12-10T20:27:35Z</dcterms:modified>
</cp:coreProperties>
</file>