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6" r:id="rId5"/>
    <p:sldId id="261" r:id="rId6"/>
    <p:sldId id="270" r:id="rId7"/>
  </p:sldIdLst>
  <p:sldSz cx="12192000" cy="6858000"/>
  <p:notesSz cx="6858000" cy="9144000"/>
  <p:defaultTextStyle>
    <a:defPPr lvl="0">
      <a:defRPr lang="sr-Latn-R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6E529AD-BF94-4197-9D48-B404BC505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9F2FFF2F-3E0F-4015-ACA6-2D42DFF9C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A0B457C2-6D6B-475E-9939-BF2BBAFC8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ABDCCDA2-AEDB-4BC0-AD78-D62FBDAE6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1F07B439-4EDB-4577-8573-8C16C724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0042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8D7DC47-5407-4F75-9E74-468C4B9D5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488B5DEB-15D3-409D-A122-A97340FC6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11CCD9ED-DA7E-48B5-8065-FB74CAED6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F7D87F03-D0C2-484F-A38D-150F6E0F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BC84EAE-5E2C-4D19-B568-77BCEAFB2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9424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3740D220-2675-4658-897D-89484E1C48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884E50AE-85DE-4A2D-A5E0-C83E06EB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46B20748-924B-480C-BE5A-7D076517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4736D25C-4E34-48E5-A12E-CEA5B57EC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FC159CDB-B89F-4D28-B4C0-B44F5A05E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1564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96753"/>
            <a:ext cx="10972800" cy="4929411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FB44A5-540D-4886-A933-F73BC588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1DE59-C4C1-48A7-9294-30B72B0FBB3E}" type="datetimeFigureOut">
              <a:rPr lang="hr-HR"/>
              <a:pPr>
                <a:defRPr/>
              </a:pPr>
              <a:t>17.9.2021.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7229E9-328D-4A47-A074-807E66CD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3C7466-715D-4C2D-9478-FEE43FCF1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23436-50E6-4BDE-B050-A59F87D39E5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xmlns="" val="366558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674340C-D792-4F78-ADA2-DBF4B069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96B2DF8E-C339-46CB-9C9A-E4130A55F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5BF40631-23C6-48AA-8E37-01BE3382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6767989F-84F9-4333-8203-94DEC65EB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98445180-374F-48C4-9FA6-9DBA480EA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1450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102D080-3B5C-4228-A274-EE9B4B8B7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A290EBBB-C30F-4C2B-AFAE-CD9AE5E3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5CB1FC15-5E6F-4BDF-9919-93D21815A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F29A5508-EEE6-4DD1-A47C-A5B0DADE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4D47FC08-AB4A-4658-9F01-37C1F91E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065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41EC96F-7C2A-4E1F-9A8D-DC44A8E3D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960102A8-C674-4AA4-B5DC-FE7F559C9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017D4D2B-1AB6-41CD-9B24-51440DD70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723D8B97-86B4-45C8-A65F-F059509F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99610FA2-2095-49D5-A4B9-67B6AEC13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5539712A-FB43-4BE0-8CD1-B23EE7BA2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19551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22B49CB-1EAD-49C8-897B-F37C51588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9177DA6A-82F0-467F-BE2B-8A248E4B1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5756BEC7-18FA-4E99-B1F6-E0BD46664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A63DAFA4-23EE-4B35-AB7C-AB29FF835E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495FC906-EAE3-4C31-A356-8BBBC05827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BFE22A55-9EFD-46C5-B49F-7D40FEF7A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3ED65BC2-EBBC-43A7-864E-8F0CD5239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955585C1-BB0A-4DB1-995B-328EB68A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93353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C8CB25A-D259-42C4-9DB9-381B34B54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91EB3B1D-9213-40F0-843B-F18E74AC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F34353AB-DE57-4855-826A-7D8A258A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D8BE0566-14FA-4704-A2BC-721F0ED3D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6579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7F30F62B-6887-417C-B887-6FB8E3458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FD1EF124-5CAE-40EE-A2F5-C8B5203B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0B21D375-C326-4792-BC39-0EED59FA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0054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85EC426-FBE8-4CF0-8198-BBA2D50E2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E502D1F-4F32-4DD9-A1B6-18DDCD279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6ABF3B0B-3F58-4E6E-B14F-A3946F36D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0FC9D334-19E6-40EC-B026-8FCA1BD0B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AC68CC62-5AA9-467C-BEE7-DA7E38A14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EC96DDE7-722E-45A1-9197-D00EB2C37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49825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C51423C-9D4A-432B-8B28-E04BD9947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3991B40C-DE44-4EA6-840B-5E73879D6C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5890D125-7C68-40D0-8689-D3C27B899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43F8D59A-67AC-4605-AA01-2B806215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A6B03CF3-0EE2-4C14-9430-2F7CC5032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3B74832C-60CB-4BEC-9F15-1AE8187A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9432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C98D4DA7-EEDE-4478-A187-DEE4D82D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386"/>
            <a:ext cx="10515600" cy="113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4FA2FB5D-E9BA-4573-95F9-442E486D5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B41A0978-F364-4E10-897B-E1B08D9D4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286A2-B2C3-405D-BA2B-CB6E1BB670D8}" type="datetimeFigureOut">
              <a:rPr lang="hr-HR" smtClean="0"/>
              <a:pPr/>
              <a:t>17.9.2021.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B382F664-6B44-4BE5-BC1A-D0963A45F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80CF1333-C4D0-4899-8165-1FED29AA6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CFBD3-B535-4544-825B-3CCF4FEDA946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xmlns="" id="{8F02F2CD-0508-457F-A2AD-0C9811F1CCCC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7818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xmlns="" id="{90BD2C13-66A6-4087-98C0-F537F757FCF7}"/>
              </a:ext>
            </a:extLst>
          </p:cNvPr>
          <p:cNvSpPr txBox="1"/>
          <p:nvPr userDrawn="1"/>
        </p:nvSpPr>
        <p:spPr>
          <a:xfrm>
            <a:off x="5640265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14" name="Pravokutnik 13">
            <a:extLst>
              <a:ext uri="{FF2B5EF4-FFF2-40B4-BE49-F238E27FC236}">
                <a16:creationId xmlns:a16="http://schemas.microsoft.com/office/drawing/2014/main" xmlns="" id="{EDF9FBE7-4C57-4D0F-900B-2815F9933A9B}"/>
              </a:ext>
            </a:extLst>
          </p:cNvPr>
          <p:cNvSpPr/>
          <p:nvPr userDrawn="1"/>
        </p:nvSpPr>
        <p:spPr>
          <a:xfrm>
            <a:off x="0" y="6348046"/>
            <a:ext cx="12192000" cy="509954"/>
          </a:xfrm>
          <a:prstGeom prst="rect">
            <a:avLst/>
          </a:prstGeom>
          <a:solidFill>
            <a:srgbClr val="FB33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6" name="Slika 15">
            <a:extLst>
              <a:ext uri="{FF2B5EF4-FFF2-40B4-BE49-F238E27FC236}">
                <a16:creationId xmlns:a16="http://schemas.microsoft.com/office/drawing/2014/main" xmlns="" id="{859FB3A2-3370-45C7-AB86-C1FD43A0BBA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86192" y="6313686"/>
            <a:ext cx="2505808" cy="565407"/>
          </a:xfrm>
          <a:prstGeom prst="rect">
            <a:avLst/>
          </a:prstGeom>
        </p:spPr>
      </p:pic>
      <p:sp>
        <p:nvSpPr>
          <p:cNvPr id="17" name="Pravokutnik 16">
            <a:extLst>
              <a:ext uri="{FF2B5EF4-FFF2-40B4-BE49-F238E27FC236}">
                <a16:creationId xmlns:a16="http://schemas.microsoft.com/office/drawing/2014/main" xmlns="" id="{D5EA0245-109A-4464-899D-47DE1A92CA66}"/>
              </a:ext>
            </a:extLst>
          </p:cNvPr>
          <p:cNvSpPr/>
          <p:nvPr userDrawn="1"/>
        </p:nvSpPr>
        <p:spPr>
          <a:xfrm>
            <a:off x="6840414" y="-21092"/>
            <a:ext cx="50035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OTKRIVAMO FIZIKU 8</a:t>
            </a:r>
          </a:p>
        </p:txBody>
      </p:sp>
    </p:spTree>
    <p:extLst>
      <p:ext uri="{BB962C8B-B14F-4D97-AF65-F5344CB8AC3E}">
        <p14:creationId xmlns:p14="http://schemas.microsoft.com/office/powerpoint/2010/main" xmlns="" val="427694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fera.hr/dodatni-digitalni-sadrzaji/c6e1fb45-5e4d-4719-8110-b9ab04363851/assets/video/nc1_t02_koje_tvari_provode_elektricnu_struju_1.mp4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e-sfera.hr/dodatni-digitalni-sadrzaji/c6e1fb45-5e4d-4719-8110-b9ab04363851/assets/interactivity/kviz_a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www.e-sfera.hr/dodatni-digitalni-sadrzaji/c6e1fb45-5e4d-4719-8110-b9ab04363851/assets/interactivity/kviz_b_1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94244230-6317-4105-AE56-CA03F2A9E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0261" y="1290314"/>
            <a:ext cx="9781592" cy="2387600"/>
          </a:xfrm>
        </p:spPr>
        <p:txBody>
          <a:bodyPr/>
          <a:lstStyle/>
          <a:p>
            <a:r>
              <a:rPr lang="hr-HR" altLang="sr-Latn-RS" dirty="0">
                <a:latin typeface="Gadugi" panose="020B0502040204020203" pitchFamily="34" charset="0"/>
                <a:ea typeface="Gadugi" panose="020B0502040204020203" pitchFamily="34" charset="0"/>
              </a:rPr>
              <a:t>Koje tvari provode električnu struju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83711008-ED37-40FD-8511-D30A85B7A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2281" y="4161453"/>
            <a:ext cx="8397551" cy="625151"/>
          </a:xfrm>
        </p:spPr>
        <p:txBody>
          <a:bodyPr>
            <a:normAutofit/>
          </a:bodyPr>
          <a:lstStyle/>
          <a:p>
            <a:r>
              <a:rPr lang="hr-HR" altLang="sr-Latn-RS" sz="2000" dirty="0">
                <a:latin typeface="Gadugi" panose="020B0502040204020203" pitchFamily="34" charset="0"/>
                <a:ea typeface="Gadugi" panose="020B0502040204020203" pitchFamily="34" charset="0"/>
              </a:rPr>
              <a:t>ELEKTRIČNA STRUJA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1">
            <a:extLst>
              <a:ext uri="{FF2B5EF4-FFF2-40B4-BE49-F238E27FC236}">
                <a16:creationId xmlns:a16="http://schemas.microsoft.com/office/drawing/2014/main" xmlns="" id="{23579A9B-D6C4-4959-9552-EA60B4925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1035699"/>
            <a:ext cx="7147249" cy="48705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altLang="sr-Latn-RS" sz="3200" dirty="0">
                <a:latin typeface="Gadugi" panose="020B0502040204020203" pitchFamily="34" charset="0"/>
                <a:ea typeface="Gadugi" panose="020B0502040204020203" pitchFamily="34" charset="0"/>
              </a:rPr>
              <a:t>Što se nalazi između spojnih žica na mjestu gdje je otvoren strujni krug?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altLang="sr-Latn-RS" sz="3200" dirty="0">
                <a:latin typeface="Gadugi" panose="020B0502040204020203" pitchFamily="34" charset="0"/>
                <a:ea typeface="Gadugi" panose="020B0502040204020203" pitchFamily="34" charset="0"/>
              </a:rPr>
              <a:t>Svijetli li žaruljica? </a:t>
            </a:r>
            <a:endParaRPr lang="hr-HR" altLang="sr-Latn-RS" sz="3200" dirty="0"/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xmlns="" id="{5545E302-4CB5-4146-9370-1FEDCF89E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339" y="1366837"/>
            <a:ext cx="3105150" cy="412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556939F3-BCE1-45A4-ADE4-3D8132AA5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22" y="933060"/>
            <a:ext cx="11103429" cy="5383763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Koje će od ovih tvari provoditi električnu struju: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  <a:t>    - drvo, guma, staklo, destilirana voda, zrak, bakar,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  <a:t>       slana voda, grafit, željezo, plastika ili aluminij?</a:t>
            </a:r>
            <a:b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</a:b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  <a:t>Kako biste pokusom provjerili koje od navedenih tvari provode </a:t>
            </a:r>
            <a:r>
              <a:rPr lang="hr-HR" dirty="0" smtClean="0">
                <a:latin typeface="Gadugi" panose="020B0502040204020203" pitchFamily="34" charset="0"/>
                <a:ea typeface="Gadugi" panose="020B0502040204020203" pitchFamily="34" charset="0"/>
              </a:rPr>
              <a:t>električnu struju</a:t>
            </a:r>
            <a: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  <a:t>?</a:t>
            </a:r>
          </a:p>
          <a:p>
            <a:pPr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xmlns="" id="{D152333E-C6BC-4C81-984C-88E374EA01D3}"/>
              </a:ext>
            </a:extLst>
          </p:cNvPr>
          <p:cNvSpPr txBox="1">
            <a:spLocks/>
          </p:cNvSpPr>
          <p:nvPr/>
        </p:nvSpPr>
        <p:spPr>
          <a:xfrm>
            <a:off x="245053" y="840653"/>
            <a:ext cx="9488967" cy="5314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  <a:defRPr/>
            </a:pP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hr-HR" sz="3200" b="1" dirty="0">
                <a:latin typeface="Gadugi" panose="020B0502040204020203" pitchFamily="34" charset="0"/>
                <a:ea typeface="Gadugi" panose="020B0502040204020203" pitchFamily="34" charset="0"/>
              </a:rPr>
              <a:t>Pokus:</a:t>
            </a: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 Koje tvari provode električnu struju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marL="0" indent="0">
              <a:buNone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hr-HR" b="1" dirty="0">
                <a:latin typeface="Gadugi" panose="020B0502040204020203" pitchFamily="34" charset="0"/>
                <a:ea typeface="Gadugi" panose="020B0502040204020203" pitchFamily="34" charset="0"/>
              </a:rPr>
              <a:t>Struju ne provode: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r-HR" b="1" dirty="0">
                <a:latin typeface="Gadugi" panose="020B0502040204020203" pitchFamily="34" charset="0"/>
                <a:ea typeface="Gadugi" panose="020B0502040204020203" pitchFamily="34" charset="0"/>
              </a:rPr>
              <a:t>Struju provode:</a:t>
            </a:r>
          </a:p>
          <a:p>
            <a:pPr marL="0" indent="0">
              <a:buNone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hr-HR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pic>
        <p:nvPicPr>
          <p:cNvPr id="5" name="Picture 2" descr="C:\Users\Hp\Downloads\clapperboard-311792_1280.png">
            <a:hlinkClick r:id="rId3"/>
            <a:extLst>
              <a:ext uri="{FF2B5EF4-FFF2-40B4-BE49-F238E27FC236}">
                <a16:creationId xmlns:a16="http://schemas.microsoft.com/office/drawing/2014/main" xmlns="" id="{44F63B4B-CFA0-4243-807E-CC7317F85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21200" y="840653"/>
            <a:ext cx="985402" cy="105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xmlns="" id="{82E9BC3C-6DBE-4162-BFDC-A829E38E5F4B}"/>
              </a:ext>
            </a:extLst>
          </p:cNvPr>
          <p:cNvSpPr txBox="1"/>
          <p:nvPr/>
        </p:nvSpPr>
        <p:spPr>
          <a:xfrm>
            <a:off x="10680855" y="2114721"/>
            <a:ext cx="1266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Pogledajte video </a:t>
            </a:r>
          </a:p>
        </p:txBody>
      </p:sp>
      <p:pic>
        <p:nvPicPr>
          <p:cNvPr id="6146" name="Content Placeholder 2" descr="SnapShot(188).jpg">
            <a:extLst>
              <a:ext uri="{FF2B5EF4-FFF2-40B4-BE49-F238E27FC236}">
                <a16:creationId xmlns:a16="http://schemas.microsoft.com/office/drawing/2014/main" xmlns="" id="{D94251E3-FE44-4F4B-BD3E-20F7C9477C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74"/>
          <a:stretch>
            <a:fillRect/>
          </a:stretch>
        </p:blipFill>
        <p:spPr>
          <a:xfrm>
            <a:off x="830198" y="1670140"/>
            <a:ext cx="3983173" cy="24319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9BE002AF-4039-483C-9B9A-CBC2BDDB7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76" y="1054359"/>
            <a:ext cx="11066106" cy="5029200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r-HR" dirty="0"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S obzirom na to provode li električnu struju ili ne, tvari su </a:t>
            </a:r>
            <a:r>
              <a:rPr lang="hr-HR" sz="3200" b="1" dirty="0">
                <a:latin typeface="Gadugi" panose="020B0502040204020203" pitchFamily="34" charset="0"/>
                <a:ea typeface="Gadugi" panose="020B0502040204020203" pitchFamily="34" charset="0"/>
              </a:rPr>
              <a:t>električni vodiči </a:t>
            </a: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ili </a:t>
            </a:r>
            <a:r>
              <a:rPr lang="hr-HR" sz="3200" b="1" dirty="0">
                <a:latin typeface="Gadugi" panose="020B0502040204020203" pitchFamily="34" charset="0"/>
                <a:ea typeface="Gadugi" panose="020B0502040204020203" pitchFamily="34" charset="0"/>
              </a:rPr>
              <a:t>strujni izolatori.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r-HR" sz="3200" b="1" dirty="0" smtClean="0">
                <a:latin typeface="Gadugi" panose="020B0502040204020203" pitchFamily="34" charset="0"/>
                <a:ea typeface="Gadugi" panose="020B0502040204020203" pitchFamily="34" charset="0"/>
              </a:rPr>
              <a:t>Električni </a:t>
            </a:r>
            <a:r>
              <a:rPr lang="hr-HR" sz="3200" b="1" dirty="0">
                <a:latin typeface="Gadugi" panose="020B0502040204020203" pitchFamily="34" charset="0"/>
                <a:ea typeface="Gadugi" panose="020B0502040204020203" pitchFamily="34" charset="0"/>
              </a:rPr>
              <a:t>vodiči </a:t>
            </a: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su: metali, grafit, voda, vodene otopine soli, kiselina i lužina.</a:t>
            </a:r>
            <a:endParaRPr lang="hr-HR" sz="3200" b="1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hr-HR" sz="3200" b="1" dirty="0">
                <a:latin typeface="Gadugi" panose="020B0502040204020203" pitchFamily="34" charset="0"/>
                <a:ea typeface="Gadugi" panose="020B0502040204020203" pitchFamily="34" charset="0"/>
              </a:rPr>
              <a:t>Izolatori su</a:t>
            </a: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: plastika, guma, ulje, staklo, keramika, suhi papir, drvo.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hr-HR" sz="3200" b="1" dirty="0"/>
          </a:p>
          <a:p>
            <a:pPr>
              <a:lnSpc>
                <a:spcPct val="150000"/>
              </a:lnSpc>
              <a:defRPr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82351" y="1040836"/>
            <a:ext cx="10515600" cy="115472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hr-HR" sz="3200" dirty="0">
                <a:latin typeface="Gadugi" panose="020B0502040204020203" pitchFamily="34" charset="0"/>
                <a:ea typeface="Gadugi" panose="020B0502040204020203" pitchFamily="34" charset="0"/>
              </a:rPr>
              <a:t>Klikom na sličicu pristupi kvizu kojim ćeš provjeriti znanje.</a:t>
            </a:r>
          </a:p>
          <a:p>
            <a:endParaRPr lang="hr-HR" dirty="0"/>
          </a:p>
        </p:txBody>
      </p:sp>
      <p:pic>
        <p:nvPicPr>
          <p:cNvPr id="7173" name="Picture 5" descr="List, Icon, Symbol, Paper, Sign, Fla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8146" y="2426677"/>
            <a:ext cx="32385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/>
          <p:cNvSpPr txBox="1"/>
          <p:nvPr/>
        </p:nvSpPr>
        <p:spPr>
          <a:xfrm>
            <a:off x="3148488" y="2910226"/>
            <a:ext cx="127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Kviz A </a:t>
            </a:r>
          </a:p>
        </p:txBody>
      </p:sp>
      <p:pic>
        <p:nvPicPr>
          <p:cNvPr id="7174" name="Picture 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4431" y="2366399"/>
            <a:ext cx="3292320" cy="3298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niOkvir 9"/>
          <p:cNvSpPr txBox="1"/>
          <p:nvPr/>
        </p:nvSpPr>
        <p:spPr>
          <a:xfrm>
            <a:off x="7239842" y="2921949"/>
            <a:ext cx="127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Kviz B </a:t>
            </a:r>
          </a:p>
        </p:txBody>
      </p:sp>
    </p:spTree>
    <p:extLst>
      <p:ext uri="{BB962C8B-B14F-4D97-AF65-F5344CB8AC3E}">
        <p14:creationId xmlns:p14="http://schemas.microsoft.com/office/powerpoint/2010/main" xmlns="" val="30887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151</Words>
  <Application>Microsoft Office PowerPoint</Application>
  <PresentationFormat>Custom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sustava Office</vt:lpstr>
      <vt:lpstr>Koje tvari provode električnu struju</vt:lpstr>
      <vt:lpstr>Slide 2</vt:lpstr>
      <vt:lpstr>Slide 3</vt:lpstr>
      <vt:lpstr>Slide 4</vt:lpstr>
      <vt:lpstr>Slide 5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ProBook 4540</dc:creator>
  <cp:lastModifiedBy>sk-iloncarek</cp:lastModifiedBy>
  <cp:revision>9</cp:revision>
  <dcterms:modified xsi:type="dcterms:W3CDTF">2021-09-17T06:03:21Z</dcterms:modified>
</cp:coreProperties>
</file>